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charts/chart5.xml" ContentType="application/vnd.openxmlformats-officedocument.drawingml.char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charts/chart6.xml" ContentType="application/vnd.openxmlformats-officedocument.drawingml.chart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activeX/activeX1.xml" ContentType="application/vnd.ms-office.activeX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8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activeX/activeX2.xml" ContentType="application/vnd.ms-office.activeX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3" r:id="rId3"/>
    <p:sldMasterId id="2147483690" r:id="rId4"/>
    <p:sldMasterId id="2147483698" r:id="rId5"/>
    <p:sldMasterId id="2147483706" r:id="rId6"/>
    <p:sldMasterId id="2147483714" r:id="rId7"/>
    <p:sldMasterId id="2147483722" r:id="rId8"/>
  </p:sldMasterIdLst>
  <p:notesMasterIdLst>
    <p:notesMasterId r:id="rId71"/>
  </p:notesMasterIdLst>
  <p:sldIdLst>
    <p:sldId id="368" r:id="rId9"/>
    <p:sldId id="282" r:id="rId10"/>
    <p:sldId id="800" r:id="rId11"/>
    <p:sldId id="853" r:id="rId12"/>
    <p:sldId id="859" r:id="rId13"/>
    <p:sldId id="854" r:id="rId14"/>
    <p:sldId id="855" r:id="rId15"/>
    <p:sldId id="856" r:id="rId16"/>
    <p:sldId id="857" r:id="rId17"/>
    <p:sldId id="858" r:id="rId18"/>
    <p:sldId id="832" r:id="rId19"/>
    <p:sldId id="831" r:id="rId20"/>
    <p:sldId id="833" r:id="rId21"/>
    <p:sldId id="872" r:id="rId22"/>
    <p:sldId id="864" r:id="rId23"/>
    <p:sldId id="874" r:id="rId24"/>
    <p:sldId id="797" r:id="rId25"/>
    <p:sldId id="802" r:id="rId26"/>
    <p:sldId id="803" r:id="rId27"/>
    <p:sldId id="804" r:id="rId28"/>
    <p:sldId id="709" r:id="rId29"/>
    <p:sldId id="805" r:id="rId30"/>
    <p:sldId id="806" r:id="rId31"/>
    <p:sldId id="807" r:id="rId32"/>
    <p:sldId id="808" r:id="rId33"/>
    <p:sldId id="809" r:id="rId34"/>
    <p:sldId id="866" r:id="rId35"/>
    <p:sldId id="867" r:id="rId36"/>
    <p:sldId id="810" r:id="rId37"/>
    <p:sldId id="811" r:id="rId38"/>
    <p:sldId id="812" r:id="rId39"/>
    <p:sldId id="813" r:id="rId40"/>
    <p:sldId id="814" r:id="rId41"/>
    <p:sldId id="815" r:id="rId42"/>
    <p:sldId id="816" r:id="rId43"/>
    <p:sldId id="817" r:id="rId44"/>
    <p:sldId id="818" r:id="rId45"/>
    <p:sldId id="819" r:id="rId46"/>
    <p:sldId id="868" r:id="rId47"/>
    <p:sldId id="869" r:id="rId48"/>
    <p:sldId id="796" r:id="rId49"/>
    <p:sldId id="820" r:id="rId50"/>
    <p:sldId id="821" r:id="rId51"/>
    <p:sldId id="822" r:id="rId52"/>
    <p:sldId id="795" r:id="rId53"/>
    <p:sldId id="823" r:id="rId54"/>
    <p:sldId id="824" r:id="rId55"/>
    <p:sldId id="825" r:id="rId56"/>
    <p:sldId id="826" r:id="rId57"/>
    <p:sldId id="801" r:id="rId58"/>
    <p:sldId id="827" r:id="rId59"/>
    <p:sldId id="828" r:id="rId60"/>
    <p:sldId id="829" r:id="rId61"/>
    <p:sldId id="830" r:id="rId62"/>
    <p:sldId id="873" r:id="rId63"/>
    <p:sldId id="870" r:id="rId64"/>
    <p:sldId id="871" r:id="rId65"/>
    <p:sldId id="345" r:id="rId66"/>
    <p:sldId id="860" r:id="rId67"/>
    <p:sldId id="861" r:id="rId68"/>
    <p:sldId id="862" r:id="rId69"/>
    <p:sldId id="863" r:id="rId70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DD381E-6EF1-4B4D-B281-DB5452BDCB7C}">
          <p14:sldIdLst>
            <p14:sldId id="368"/>
            <p14:sldId id="282"/>
            <p14:sldId id="800"/>
            <p14:sldId id="853"/>
            <p14:sldId id="859"/>
            <p14:sldId id="854"/>
            <p14:sldId id="855"/>
            <p14:sldId id="856"/>
            <p14:sldId id="857"/>
            <p14:sldId id="858"/>
            <p14:sldId id="832"/>
            <p14:sldId id="831"/>
            <p14:sldId id="833"/>
            <p14:sldId id="872"/>
            <p14:sldId id="864"/>
            <p14:sldId id="874"/>
            <p14:sldId id="797"/>
            <p14:sldId id="802"/>
            <p14:sldId id="803"/>
            <p14:sldId id="804"/>
            <p14:sldId id="709"/>
            <p14:sldId id="805"/>
            <p14:sldId id="806"/>
            <p14:sldId id="807"/>
            <p14:sldId id="808"/>
            <p14:sldId id="809"/>
            <p14:sldId id="866"/>
            <p14:sldId id="867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68"/>
            <p14:sldId id="869"/>
            <p14:sldId id="796"/>
            <p14:sldId id="820"/>
            <p14:sldId id="821"/>
            <p14:sldId id="822"/>
            <p14:sldId id="795"/>
            <p14:sldId id="823"/>
            <p14:sldId id="824"/>
            <p14:sldId id="825"/>
            <p14:sldId id="826"/>
            <p14:sldId id="801"/>
            <p14:sldId id="827"/>
            <p14:sldId id="828"/>
            <p14:sldId id="829"/>
            <p14:sldId id="830"/>
            <p14:sldId id="873"/>
            <p14:sldId id="870"/>
            <p14:sldId id="871"/>
            <p14:sldId id="345"/>
          </p14:sldIdLst>
        </p14:section>
        <p14:section name="Leaderboards" id="{0B256A7E-7209-4D45-B0AD-CB7D5FDEE5BF}">
          <p14:sldIdLst>
            <p14:sldId id="860"/>
            <p14:sldId id="861"/>
            <p14:sldId id="862"/>
          </p14:sldIdLst>
        </p14:section>
        <p14:section name="Whiteboard" id="{94EBA071-22E3-4656-BD4E-E009E9E8BFA8}">
          <p14:sldIdLst>
            <p14:sldId id="8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1268">
          <p15:clr>
            <a:srgbClr val="A4A3A4"/>
          </p15:clr>
        </p15:guide>
        <p15:guide id="5" pos="2208">
          <p15:clr>
            <a:srgbClr val="A4A3A4"/>
          </p15:clr>
        </p15:guide>
        <p15:guide id="6" pos="267">
          <p15:clr>
            <a:srgbClr val="A4A3A4"/>
          </p15:clr>
        </p15:guide>
        <p15:guide id="7" pos="5501">
          <p15:clr>
            <a:srgbClr val="A4A3A4"/>
          </p15:clr>
        </p15:guide>
        <p15:guide id="8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B1C35"/>
    <a:srgbClr val="2A1B35"/>
    <a:srgbClr val="321E28"/>
    <a:srgbClr val="93DD93"/>
    <a:srgbClr val="6CA62C"/>
    <a:srgbClr val="BF504D"/>
    <a:srgbClr val="A14D07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99" autoAdjust="0"/>
    <p:restoredTop sz="93467" autoAdjust="0"/>
  </p:normalViewPr>
  <p:slideViewPr>
    <p:cSldViewPr snapToGrid="0">
      <p:cViewPr varScale="1">
        <p:scale>
          <a:sx n="83" d="100"/>
          <a:sy n="83" d="100"/>
        </p:scale>
        <p:origin x="245" y="77"/>
      </p:cViewPr>
      <p:guideLst>
        <p:guide orient="horz" pos="2616"/>
        <p:guide orient="horz" pos="4066"/>
        <p:guide orient="horz" pos="1207"/>
        <p:guide orient="horz" pos="1268"/>
        <p:guide pos="2208"/>
        <p:guide pos="267"/>
        <p:guide pos="5501"/>
        <p:guide pos="2879"/>
      </p:guideLst>
    </p:cSldViewPr>
  </p:slideViewPr>
  <p:outlineViewPr>
    <p:cViewPr>
      <p:scale>
        <a:sx n="33" d="100"/>
        <a:sy n="33" d="100"/>
      </p:scale>
      <p:origin x="0" y="12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1080"/>
        <c:axId val="773391472"/>
        <c:axId val="816000896"/>
      </c:bar3DChart>
      <c:catAx>
        <c:axId val="77339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1472"/>
        <c:crosses val="autoZero"/>
        <c:auto val="1"/>
        <c:lblAlgn val="ctr"/>
        <c:lblOffset val="100"/>
        <c:noMultiLvlLbl val="0"/>
      </c:catAx>
      <c:valAx>
        <c:axId val="77339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1080"/>
        <c:crosses val="autoZero"/>
        <c:crossBetween val="between"/>
      </c:valAx>
      <c:serAx>
        <c:axId val="81600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147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2256"/>
        <c:axId val="773392648"/>
        <c:axId val="426027496"/>
      </c:bar3DChart>
      <c:catAx>
        <c:axId val="7733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2648"/>
        <c:crosses val="autoZero"/>
        <c:auto val="1"/>
        <c:lblAlgn val="ctr"/>
        <c:lblOffset val="100"/>
        <c:noMultiLvlLbl val="0"/>
      </c:catAx>
      <c:valAx>
        <c:axId val="773392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2256"/>
        <c:crosses val="autoZero"/>
        <c:crossBetween val="between"/>
      </c:valAx>
      <c:serAx>
        <c:axId val="426027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264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3432"/>
        <c:axId val="773393824"/>
        <c:axId val="820047904"/>
      </c:bar3DChart>
      <c:catAx>
        <c:axId val="77339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93824"/>
        <c:crosses val="autoZero"/>
        <c:auto val="1"/>
        <c:lblAlgn val="ctr"/>
        <c:lblOffset val="100"/>
        <c:noMultiLvlLbl val="0"/>
      </c:catAx>
      <c:valAx>
        <c:axId val="77339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3432"/>
        <c:crosses val="autoZero"/>
        <c:crossBetween val="between"/>
      </c:valAx>
      <c:serAx>
        <c:axId val="82004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9382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394608"/>
        <c:axId val="995671712"/>
        <c:axId val="773481960"/>
      </c:bar3DChart>
      <c:catAx>
        <c:axId val="77339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671712"/>
        <c:crosses val="autoZero"/>
        <c:auto val="1"/>
        <c:lblAlgn val="ctr"/>
        <c:lblOffset val="100"/>
        <c:noMultiLvlLbl val="0"/>
      </c:catAx>
      <c:valAx>
        <c:axId val="99567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94608"/>
        <c:crosses val="autoZero"/>
        <c:crossBetween val="between"/>
      </c:valAx>
      <c:serAx>
        <c:axId val="773481960"/>
        <c:scaling>
          <c:orientation val="minMax"/>
        </c:scaling>
        <c:delete val="0"/>
        <c:axPos val="b"/>
        <c:majorTickMark val="out"/>
        <c:minorTickMark val="none"/>
        <c:tickLblPos val="nextTo"/>
        <c:crossAx val="99567171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5670928"/>
        <c:axId val="995670536"/>
        <c:axId val="794686152"/>
      </c:bar3DChart>
      <c:catAx>
        <c:axId val="99567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670536"/>
        <c:crosses val="autoZero"/>
        <c:auto val="1"/>
        <c:lblAlgn val="ctr"/>
        <c:lblOffset val="100"/>
        <c:noMultiLvlLbl val="0"/>
      </c:catAx>
      <c:valAx>
        <c:axId val="995670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670928"/>
        <c:crosses val="autoZero"/>
        <c:crossBetween val="between"/>
      </c:valAx>
      <c:serAx>
        <c:axId val="794686152"/>
        <c:scaling>
          <c:orientation val="minMax"/>
        </c:scaling>
        <c:delete val="0"/>
        <c:axPos val="b"/>
        <c:majorTickMark val="out"/>
        <c:minorTickMark val="none"/>
        <c:tickLblPos val="nextTo"/>
        <c:crossAx val="9956705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5669752"/>
        <c:axId val="995669360"/>
        <c:axId val="563300440"/>
      </c:bar3DChart>
      <c:catAx>
        <c:axId val="99566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669360"/>
        <c:crosses val="autoZero"/>
        <c:auto val="1"/>
        <c:lblAlgn val="ctr"/>
        <c:lblOffset val="100"/>
        <c:noMultiLvlLbl val="0"/>
      </c:catAx>
      <c:valAx>
        <c:axId val="99566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669752"/>
        <c:crosses val="autoZero"/>
        <c:crossBetween val="between"/>
      </c:valAx>
      <c:serAx>
        <c:axId val="563300440"/>
        <c:scaling>
          <c:orientation val="minMax"/>
        </c:scaling>
        <c:delete val="0"/>
        <c:axPos val="b"/>
        <c:majorTickMark val="out"/>
        <c:minorTickMark val="none"/>
        <c:tickLblPos val="nextTo"/>
        <c:crossAx val="9956693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3439648"/>
        <c:axId val="633440432"/>
        <c:axId val="0"/>
      </c:bar3DChart>
      <c:catAx>
        <c:axId val="6334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633440432"/>
        <c:crosses val="autoZero"/>
        <c:auto val="1"/>
        <c:lblAlgn val="ctr"/>
        <c:lblOffset val="100"/>
        <c:noMultiLvlLbl val="0"/>
      </c:catAx>
      <c:valAx>
        <c:axId val="633440432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63343964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5668184"/>
        <c:axId val="995668576"/>
        <c:axId val="0"/>
      </c:bar3DChart>
      <c:catAx>
        <c:axId val="99566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995668576"/>
        <c:crosses val="autoZero"/>
        <c:auto val="1"/>
        <c:lblAlgn val="ctr"/>
        <c:lblOffset val="100"/>
        <c:noMultiLvlLbl val="0"/>
      </c:catAx>
      <c:valAx>
        <c:axId val="99566857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995668184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1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../slides/slide59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60.xml"/><Relationship Id="rId5" Type="http://schemas.openxmlformats.org/officeDocument/2006/relationships/image" Target="../media/image10.png"/><Relationship Id="rId4" Type="http://schemas.openxmlformats.org/officeDocument/2006/relationships/slide" Target="../slides/slide4.xml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9.xml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00754882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96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83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 userDrawn="1"/>
        </p:nvSpPr>
        <p:spPr bwMode="auto">
          <a:xfrm>
            <a:off x="301752" y="1830324"/>
            <a:ext cx="8531352" cy="4645152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981200"/>
            <a:ext cx="2971801" cy="430887"/>
          </a:xfrm>
          <a:noFill/>
          <a:ln>
            <a:noFill/>
          </a:ln>
        </p:spPr>
        <p:txBody>
          <a:bodyPr lIns="0" tIns="0" rIns="18288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981200"/>
            <a:ext cx="5183525" cy="430887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0284" y="1757855"/>
            <a:ext cx="8823432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NJROTC and Your Future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0" y="1823112"/>
            <a:ext cx="6553200" cy="4800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30576" y="1786762"/>
            <a:ext cx="6694224" cy="488424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7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960509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6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4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72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37175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59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9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0692469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8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8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55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789673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37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56815826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838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69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6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623120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11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50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97050567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932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6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7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59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156877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0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745654556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36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35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9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99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63469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4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28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79906852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3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73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6.wmf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8.xml"/><Relationship Id="rId5" Type="http://schemas.openxmlformats.org/officeDocument/2006/relationships/slideLayout" Target="../slideLayouts/slideLayout63.xml"/><Relationship Id="rId4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7.xml"/><Relationship Id="rId4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6.wmf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Module 2 – Leadership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744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Section </a:t>
            </a:r>
            <a:r>
              <a:rPr lang="en-US" sz="2800" dirty="0">
                <a:solidFill>
                  <a:srgbClr val="FFCC00"/>
                </a:solidFill>
              </a:rPr>
              <a:t>2</a:t>
            </a:r>
            <a:r>
              <a:rPr lang="en-US" sz="2800" dirty="0" smtClean="0">
                <a:solidFill>
                  <a:srgbClr val="FFCC00"/>
                </a:solidFill>
              </a:rPr>
              <a:t> – Conduct in Uniform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9"/>
            <a:ext cx="906780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prstClr val="white"/>
                </a:solidFill>
              </a:rPr>
              <a:t>Chapter 2 – </a:t>
            </a:r>
            <a:r>
              <a:rPr lang="en-US" sz="2800" dirty="0" smtClean="0">
                <a:solidFill>
                  <a:schemeClr val="bg1"/>
                </a:solidFill>
              </a:rPr>
              <a:t>Qualities of a Leader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Becoming too familiar with subordinates; often results in difficulty leading them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Fraternizing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Knowledgeable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Familiarity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Experienced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(NS3-M2U1C2S2:KT5)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41249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3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08" y="1998027"/>
            <a:ext cx="264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Fraternization -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714" y="1998027"/>
            <a:ext cx="51768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Becoming </a:t>
            </a:r>
            <a:r>
              <a:rPr lang="en-US" sz="2800" dirty="0">
                <a:solidFill>
                  <a:schemeClr val="bg1"/>
                </a:solidFill>
              </a:rPr>
              <a:t>overly familiar or developing close personal relationships with personnel of lower rant, especially those in their immediate chain of command</a:t>
            </a:r>
          </a:p>
        </p:txBody>
      </p:sp>
    </p:spTree>
    <p:extLst>
      <p:ext uri="{BB962C8B-B14F-4D97-AF65-F5344CB8AC3E}">
        <p14:creationId xmlns:p14="http://schemas.microsoft.com/office/powerpoint/2010/main" val="28147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372" y="1967239"/>
            <a:ext cx="26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Sexual Harassment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4714" y="1967239"/>
            <a:ext cx="51768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Unsolicited </a:t>
            </a:r>
            <a:r>
              <a:rPr lang="en-US" sz="2800" dirty="0">
                <a:solidFill>
                  <a:schemeClr val="bg1"/>
                </a:solidFill>
              </a:rPr>
              <a:t>or otherwise undesirable or inappropriate advances of one service member toward another based on sexual attraction, especially involving promises, rewards, or threats of punishment or other forms of intimidation</a:t>
            </a:r>
          </a:p>
        </p:txBody>
      </p:sp>
    </p:spTree>
    <p:extLst>
      <p:ext uri="{BB962C8B-B14F-4D97-AF65-F5344CB8AC3E}">
        <p14:creationId xmlns:p14="http://schemas.microsoft.com/office/powerpoint/2010/main" val="28853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372" y="1967239"/>
            <a:ext cx="263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Leniency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4714" y="1967239"/>
            <a:ext cx="5176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Leniency related to disciplinary action penalizes good people while favoring bad </a:t>
            </a:r>
            <a:r>
              <a:rPr lang="en-US" sz="2800" dirty="0" smtClean="0">
                <a:solidFill>
                  <a:schemeClr val="bg1"/>
                </a:solidFill>
              </a:rPr>
              <a:t>ones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32" y="3643639"/>
            <a:ext cx="263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Infraction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874" y="3643639"/>
            <a:ext cx="517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violation or infringement of a law, agreement, or set of </a:t>
            </a:r>
            <a:r>
              <a:rPr lang="en-US" sz="2800" dirty="0" smtClean="0">
                <a:solidFill>
                  <a:schemeClr val="bg1"/>
                </a:solidFill>
              </a:rPr>
              <a:t>rules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372" y="4954279"/>
            <a:ext cx="263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Familiarity -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714" y="4954279"/>
            <a:ext cx="5176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Becoming too familiar with </a:t>
            </a:r>
            <a:r>
              <a:rPr lang="en-US" sz="2800" dirty="0" smtClean="0">
                <a:solidFill>
                  <a:schemeClr val="bg1"/>
                </a:solidFill>
              </a:rPr>
              <a:t>subordinates will often have difficulty leading them</a:t>
            </a:r>
          </a:p>
        </p:txBody>
      </p:sp>
    </p:spTree>
    <p:extLst>
      <p:ext uri="{BB962C8B-B14F-4D97-AF65-F5344CB8AC3E}">
        <p14:creationId xmlns:p14="http://schemas.microsoft.com/office/powerpoint/2010/main" val="7861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4400" dirty="0"/>
              <a:t>Explain what discipline is and the benefits to </a:t>
            </a:r>
            <a:r>
              <a:rPr lang="en-US" sz="4400" dirty="0" smtClean="0"/>
              <a:t>a </a:t>
            </a:r>
            <a:r>
              <a:rPr lang="en-US" sz="4400" dirty="0"/>
              <a:t>military unit.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6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59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ready are you to learn today?</a:t>
            </a:r>
            <a:endParaRPr lang="en-US" sz="6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72318" y="3004459"/>
            <a:ext cx="7214382" cy="2976563"/>
          </a:xfrm>
        </p:spPr>
        <p:txBody>
          <a:bodyPr>
            <a:noAutofit/>
          </a:bodyPr>
          <a:lstStyle/>
          <a:p>
            <a:pPr marL="701675" indent="-701675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</a:rPr>
              <a:t>Distracted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/>
              <a:t>-</a:t>
            </a:r>
            <a:r>
              <a:rPr lang="en-US" sz="3600" dirty="0" smtClean="0"/>
              <a:t> I’ll admit, my mind is elsewhere.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C000"/>
                </a:solidFill>
              </a:rPr>
              <a:t>Tired </a:t>
            </a:r>
            <a:r>
              <a:rPr lang="en-US" sz="3600" dirty="0" smtClean="0"/>
              <a:t>- I feel a bit worn down.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FFFF00"/>
                </a:solidFill>
              </a:rPr>
              <a:t>Focused </a:t>
            </a:r>
            <a:r>
              <a:rPr lang="en-US" sz="3600" dirty="0" smtClean="0"/>
              <a:t>- I’m on it.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b="1" dirty="0" smtClean="0">
                <a:solidFill>
                  <a:srgbClr val="92D050"/>
                </a:solidFill>
              </a:rPr>
              <a:t>Energized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-  I am a superhero!!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(NS3-M2U1C2S2:LQ1)</a:t>
            </a:r>
            <a:endParaRPr lang="en-US" dirty="0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300445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1675" indent="-701675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br>
              <a:rPr lang="en-US" sz="3600" smtClean="0"/>
            </a:br>
            <a:endParaRPr lang="en-US" sz="3600" smtClean="0"/>
          </a:p>
          <a:p>
            <a:pPr marL="701675" indent="-701675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marL="701675" indent="-701675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marL="701675" indent="-701675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9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035589"/>
              </p:ext>
            </p:extLst>
          </p:nvPr>
        </p:nvGraphicFramePr>
        <p:xfrm>
          <a:off x="4873171" y="2554513"/>
          <a:ext cx="3623129" cy="487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09600" y="346563"/>
            <a:ext cx="7886700" cy="2472837"/>
          </a:xfrm>
        </p:spPr>
        <p:txBody>
          <a:bodyPr/>
          <a:lstStyle/>
          <a:p>
            <a:r>
              <a:rPr lang="en-US" dirty="0"/>
              <a:t>Both fraternization and sexual harassment are subject to separation from the service.</a:t>
            </a:r>
            <a:r>
              <a:rPr lang="en-US" sz="3000" b="0" dirty="0"/>
              <a:t>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(NS3-M2U1C2S2:LQ2</a:t>
            </a:r>
            <a:r>
              <a:rPr lang="en-US" dirty="0"/>
              <a:t>)</a:t>
            </a:r>
          </a:p>
        </p:txBody>
      </p:sp>
      <p:sp>
        <p:nvSpPr>
          <p:cNvPr id="9" name="TPAnswers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600" y="3048000"/>
            <a:ext cx="5181600" cy="33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14350">
              <a:lnSpc>
                <a:spcPct val="100000"/>
              </a:lnSpc>
              <a:spcBef>
                <a:spcPct val="20000"/>
              </a:spcBef>
              <a:spcAft>
                <a:spcPts val="3840"/>
              </a:spcAft>
            </a:pPr>
            <a:r>
              <a:rPr lang="en-US" sz="3600" dirty="0" smtClean="0">
                <a:solidFill>
                  <a:prstClr val="white"/>
                </a:solidFill>
              </a:rPr>
              <a:t>True</a:t>
            </a:r>
          </a:p>
          <a:p>
            <a:pPr indent="-514350">
              <a:lnSpc>
                <a:spcPct val="100000"/>
              </a:lnSpc>
              <a:spcBef>
                <a:spcPct val="20000"/>
              </a:spcBef>
              <a:spcAft>
                <a:spcPts val="3840"/>
              </a:spcAft>
            </a:pPr>
            <a:r>
              <a:rPr lang="en-US" sz="3600" dirty="0" smtClean="0">
                <a:solidFill>
                  <a:prstClr val="white"/>
                </a:solidFill>
              </a:rPr>
              <a:t>False</a:t>
            </a:r>
          </a:p>
        </p:txBody>
      </p:sp>
      <p:sp>
        <p:nvSpPr>
          <p:cNvPr id="10" name="CAI1"/>
          <p:cNvSpPr/>
          <p:nvPr>
            <p:custDataLst>
              <p:tags r:id="rId4"/>
            </p:custDataLst>
          </p:nvPr>
        </p:nvSpPr>
        <p:spPr>
          <a:xfrm rot="10800000">
            <a:off x="247064" y="3144044"/>
            <a:ext cx="362536" cy="39846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Conduct in Uniform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66007" y="1862052"/>
            <a:ext cx="854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Causes of Poor Conduct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328" y="2463341"/>
            <a:ext cx="7664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common causes of poor conduct are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953" y="2853761"/>
            <a:ext cx="46690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Dissatisfaction</a:t>
            </a:r>
            <a:r>
              <a:rPr lang="en-US" sz="2800" dirty="0">
                <a:solidFill>
                  <a:schemeClr val="bg1"/>
                </a:solidFill>
              </a:rPr>
              <a:t> with unit, ship, or station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Dislike </a:t>
            </a:r>
            <a:r>
              <a:rPr lang="en-US" sz="2800" dirty="0">
                <a:solidFill>
                  <a:schemeClr val="bg1"/>
                </a:solidFill>
              </a:rPr>
              <a:t>of work assignment or living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Feeling of </a:t>
            </a:r>
            <a:r>
              <a:rPr lang="en-US" sz="2800" dirty="0">
                <a:solidFill>
                  <a:srgbClr val="FFCC00"/>
                </a:solidFill>
              </a:rPr>
              <a:t>unfairness </a:t>
            </a:r>
            <a:r>
              <a:rPr lang="en-US" sz="2800" dirty="0">
                <a:solidFill>
                  <a:schemeClr val="bg1"/>
                </a:solidFill>
              </a:rPr>
              <a:t>regarding </a:t>
            </a:r>
            <a:r>
              <a:rPr lang="en-US" sz="2800" dirty="0" smtClean="0">
                <a:solidFill>
                  <a:schemeClr val="bg1"/>
                </a:solidFill>
              </a:rPr>
              <a:t>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Troubles</a:t>
            </a:r>
            <a:r>
              <a:rPr lang="en-US" sz="2800" dirty="0">
                <a:solidFill>
                  <a:schemeClr val="bg1"/>
                </a:solidFill>
              </a:rPr>
              <a:t> at </a:t>
            </a:r>
            <a:r>
              <a:rPr lang="en-US" sz="2800" dirty="0">
                <a:solidFill>
                  <a:srgbClr val="FFCC00"/>
                </a:solidFill>
              </a:rPr>
              <a:t>home</a:t>
            </a:r>
          </a:p>
        </p:txBody>
      </p:sp>
      <p:pic>
        <p:nvPicPr>
          <p:cNvPr id="6" name="Picture 5" descr="E:\NS3\Modified\Leadership\GFX_NS3Leadership_U1C2\194654DV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34838"/>
            <a:ext cx="3657600" cy="28486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Conduct in Uniform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66007" y="1862052"/>
            <a:ext cx="854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Poor Conduct of Subordinates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4" y="2443021"/>
            <a:ext cx="83474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Weaker subordinates </a:t>
            </a:r>
            <a:r>
              <a:rPr lang="en-US" sz="2800" dirty="0">
                <a:solidFill>
                  <a:schemeClr val="bg1"/>
                </a:solidFill>
              </a:rPr>
              <a:t>may resort to: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2000250" indent="-6286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Unauthorized absence</a:t>
            </a:r>
          </a:p>
          <a:p>
            <a:pPr marL="2000250" indent="-6286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000250" indent="-6286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Alcohol or substance abuse</a:t>
            </a:r>
          </a:p>
          <a:p>
            <a:pPr marL="2000250" indent="-6286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000250" indent="-6286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Other forms of escape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5" descr="E:\NS3\Modified\Leadership\GFX_NS3Leadership_U1C2\218897_DV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55" y="4745178"/>
            <a:ext cx="5482619" cy="1844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Conduct in Uniform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66007" y="1862052"/>
            <a:ext cx="854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Prevent, Remind, Prepare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" y="2463341"/>
            <a:ext cx="83188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 a </a:t>
            </a:r>
            <a:r>
              <a:rPr lang="en-US" sz="2800" dirty="0">
                <a:solidFill>
                  <a:srgbClr val="FFCC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, do all you can to </a:t>
            </a:r>
            <a:r>
              <a:rPr lang="en-US" sz="2800" dirty="0">
                <a:solidFill>
                  <a:srgbClr val="FFCC00"/>
                </a:solidFill>
              </a:rPr>
              <a:t>prevent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CC00"/>
                </a:solidFill>
              </a:rPr>
              <a:t>improper actions</a:t>
            </a:r>
            <a:r>
              <a:rPr lang="en-US" sz="2800" dirty="0">
                <a:solidFill>
                  <a:schemeClr val="bg1"/>
                </a:solidFill>
              </a:rPr>
              <a:t> by naval personnel.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Remind</a:t>
            </a:r>
            <a:r>
              <a:rPr lang="en-US" sz="2800" dirty="0">
                <a:solidFill>
                  <a:schemeClr val="bg1"/>
                </a:solidFill>
              </a:rPr>
              <a:t> subordinates of their responsibility to conduct themselves properly at all times.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Be </a:t>
            </a:r>
            <a:r>
              <a:rPr lang="en-US" sz="2800" dirty="0">
                <a:solidFill>
                  <a:srgbClr val="FFCC00"/>
                </a:solidFill>
              </a:rPr>
              <a:t>prepared</a:t>
            </a:r>
            <a:r>
              <a:rPr lang="en-US" sz="2800" dirty="0">
                <a:solidFill>
                  <a:schemeClr val="bg1"/>
                </a:solidFill>
              </a:rPr>
              <a:t> to perform the duties of subordinates whenever required to do so.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640080" tIns="0">
            <a:normAutofit/>
          </a:bodyPr>
          <a:lstStyle/>
          <a:p>
            <a:r>
              <a:rPr lang="en-US" sz="3600" dirty="0" smtClean="0"/>
              <a:t>Demonstrate knowledge of the challenge of leadership, the qualities of an effective leader, how to evaluate the performance of subordinates and how to give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Conduct in Uniform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66007" y="1862052"/>
            <a:ext cx="854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Corrective </a:t>
            </a:r>
            <a:r>
              <a:rPr lang="en-US" sz="2800" dirty="0">
                <a:solidFill>
                  <a:srgbClr val="FFCC00"/>
                </a:solidFill>
              </a:rPr>
              <a:t>Actions of Leaders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8" y="2463341"/>
            <a:ext cx="8382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By regulation and for practical reasons, </a:t>
            </a:r>
            <a:r>
              <a:rPr lang="en-US" sz="2800" dirty="0">
                <a:solidFill>
                  <a:srgbClr val="FFCC00"/>
                </a:solidFill>
              </a:rPr>
              <a:t>leaders</a:t>
            </a:r>
            <a:r>
              <a:rPr lang="en-US" sz="2800" dirty="0">
                <a:solidFill>
                  <a:schemeClr val="bg1"/>
                </a:solidFill>
              </a:rPr>
              <a:t> accept responsibility for </a:t>
            </a:r>
            <a:r>
              <a:rPr lang="en-US" sz="2800" dirty="0">
                <a:solidFill>
                  <a:srgbClr val="FFCC00"/>
                </a:solidFill>
              </a:rPr>
              <a:t>corrective action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Before leaders take corrective action they must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Know their </a:t>
            </a:r>
            <a:r>
              <a:rPr lang="en-US" sz="2800" dirty="0" smtClean="0">
                <a:solidFill>
                  <a:schemeClr val="bg1"/>
                </a:solidFill>
              </a:rPr>
              <a:t>personnel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Take </a:t>
            </a:r>
            <a:r>
              <a:rPr lang="en-US" sz="2800" dirty="0">
                <a:solidFill>
                  <a:schemeClr val="bg1"/>
                </a:solidFill>
              </a:rPr>
              <a:t>care of their </a:t>
            </a:r>
            <a:r>
              <a:rPr lang="en-US" sz="2800" dirty="0" smtClean="0">
                <a:solidFill>
                  <a:schemeClr val="bg1"/>
                </a:solidFill>
              </a:rPr>
              <a:t>needs</a:t>
            </a:r>
            <a:endParaRPr lang="en-US" sz="2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Insist </a:t>
            </a:r>
            <a:r>
              <a:rPr lang="en-US" sz="2800" dirty="0">
                <a:solidFill>
                  <a:schemeClr val="bg1"/>
                </a:solidFill>
              </a:rPr>
              <a:t>on acceptance and exercise of moral responsibility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1488" y="1898083"/>
            <a:ext cx="50434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Discipline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 the basis of true democracy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Requires rules of conduct that are desirable in civilized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Does not </a:t>
            </a:r>
            <a:r>
              <a:rPr lang="en-US" sz="2800" dirty="0" smtClean="0">
                <a:solidFill>
                  <a:schemeClr val="bg1"/>
                </a:solidFill>
              </a:rPr>
              <a:t>deprive individuals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fundamental </a:t>
            </a:r>
            <a:r>
              <a:rPr lang="en-US" sz="2800" dirty="0">
                <a:solidFill>
                  <a:schemeClr val="bg1"/>
                </a:solidFill>
              </a:rPr>
              <a:t>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Protects everyone’s </a:t>
            </a:r>
            <a:r>
              <a:rPr lang="en-US" sz="2800" dirty="0" smtClean="0">
                <a:solidFill>
                  <a:schemeClr val="bg1"/>
                </a:solidFill>
              </a:rPr>
              <a:t>equal rights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5" descr="258988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89" y="4196135"/>
            <a:ext cx="3441835" cy="22878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2146" y="3057970"/>
            <a:ext cx="77866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Laws </a:t>
            </a:r>
            <a:r>
              <a:rPr lang="en-US" sz="2800" dirty="0">
                <a:solidFill>
                  <a:schemeClr val="bg1"/>
                </a:solidFill>
              </a:rPr>
              <a:t>are formal rules that are put into effect by duly constituted authority, such as a city council or state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Conventions</a:t>
            </a:r>
            <a:r>
              <a:rPr lang="en-US" sz="2800" dirty="0">
                <a:solidFill>
                  <a:schemeClr val="bg1"/>
                </a:solidFill>
              </a:rPr>
              <a:t> are informal rules that have become a part of our culture by custom and usage.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Laws and Conventions</a:t>
            </a:r>
            <a:endParaRPr lang="en-US" sz="2800" dirty="0">
              <a:solidFill>
                <a:srgbClr val="FFCC00"/>
              </a:solidFill>
            </a:endParaRPr>
          </a:p>
          <a:p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4050" y="2396858"/>
            <a:ext cx="83788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Discipline </a:t>
            </a:r>
            <a:r>
              <a:rPr lang="en-US" sz="2800" dirty="0">
                <a:solidFill>
                  <a:schemeClr val="bg1"/>
                </a:solidFill>
              </a:rPr>
              <a:t>is:</a:t>
            </a:r>
          </a:p>
          <a:p>
            <a:endParaRPr lang="en-US" sz="1000" dirty="0">
              <a:solidFill>
                <a:srgbClr val="FFCC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Training that develops self-control, character, or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Control </a:t>
            </a:r>
            <a:r>
              <a:rPr lang="en-US" sz="2800" dirty="0">
                <a:solidFill>
                  <a:schemeClr val="bg1"/>
                </a:solidFill>
              </a:rPr>
              <a:t>of conduct so there can be coordination of effort for the good of all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What is Discipline?</a:t>
            </a:r>
            <a:endParaRPr lang="en-US" sz="2800" dirty="0">
              <a:solidFill>
                <a:srgbClr val="FFCC00"/>
              </a:solidFill>
            </a:endParaRPr>
          </a:p>
          <a:p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6" name="Picture 5" descr="E:\NS3\Modified\Leadership\GFX_NS3Leadership_U1C2\143357_DV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" y="5037513"/>
            <a:ext cx="8353425" cy="158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8638" y="2479983"/>
            <a:ext cx="8284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definitions of </a:t>
            </a:r>
            <a:r>
              <a:rPr lang="en-US" sz="2800" dirty="0">
                <a:solidFill>
                  <a:srgbClr val="FFCC00"/>
                </a:solidFill>
              </a:rPr>
              <a:t>discipline</a:t>
            </a:r>
            <a:r>
              <a:rPr lang="en-US" sz="2800" dirty="0">
                <a:solidFill>
                  <a:schemeClr val="bg1"/>
                </a:solidFill>
              </a:rPr>
              <a:t> are: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Control gained by enforcing obedience.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That state of orderliness gained through self-control and orderly conduct.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That degree of control which moves an organized group to appropriate action upon receipt of an order, or in anticipation of that order when circumstances prevent its being given.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Definitions of Discipline</a:t>
            </a:r>
            <a:endParaRPr lang="en-US" sz="2800" dirty="0">
              <a:solidFill>
                <a:srgbClr val="FFCC00"/>
              </a:solidFill>
            </a:endParaRPr>
          </a:p>
          <a:p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0231" y="3261368"/>
            <a:ext cx="49419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“A </a:t>
            </a:r>
            <a:r>
              <a:rPr lang="en-US" sz="2800" dirty="0">
                <a:solidFill>
                  <a:srgbClr val="FFCC00"/>
                </a:solidFill>
              </a:rPr>
              <a:t>well-disciplined organization </a:t>
            </a:r>
            <a:r>
              <a:rPr lang="en-US" sz="2800" dirty="0">
                <a:solidFill>
                  <a:schemeClr val="bg1"/>
                </a:solidFill>
              </a:rPr>
              <a:t>is one whose members work with enthusiasm, willingness, and zest, as individuals and as a group, to fulfill the mission of the organization with expectation of success.”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Admiral Burkes’ Definition</a:t>
            </a:r>
            <a:br>
              <a:rPr lang="en-US" sz="2800" dirty="0">
                <a:solidFill>
                  <a:srgbClr val="FFCC00"/>
                </a:solidFill>
              </a:rPr>
            </a:br>
            <a:r>
              <a:rPr lang="en-US" sz="2800" dirty="0">
                <a:solidFill>
                  <a:srgbClr val="FFCC00"/>
                </a:solidFill>
              </a:rPr>
              <a:t>of a </a:t>
            </a:r>
            <a:r>
              <a:rPr lang="en-US" sz="2800" dirty="0" smtClean="0">
                <a:solidFill>
                  <a:srgbClr val="FFCC00"/>
                </a:solidFill>
              </a:rPr>
              <a:t>Well-Disciplined </a:t>
            </a:r>
            <a:r>
              <a:rPr lang="en-US" sz="2800" dirty="0">
                <a:solidFill>
                  <a:srgbClr val="FFCC00"/>
                </a:solidFill>
              </a:rPr>
              <a:t>Organization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6" name="Picture 5" descr="burke_a1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67" y="3100348"/>
            <a:ext cx="2279120" cy="34305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97825" y="2732614"/>
            <a:ext cx="4941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Here are some indications of </a:t>
            </a:r>
            <a:r>
              <a:rPr lang="en-US" sz="2800" dirty="0" smtClean="0">
                <a:solidFill>
                  <a:schemeClr val="bg1"/>
                </a:solidFill>
              </a:rPr>
              <a:t>      </a:t>
            </a:r>
            <a:r>
              <a:rPr lang="en-US" sz="2800" dirty="0" smtClean="0">
                <a:solidFill>
                  <a:srgbClr val="FFCC00"/>
                </a:solidFill>
              </a:rPr>
              <a:t>well-disciplined </a:t>
            </a:r>
            <a:r>
              <a:rPr lang="en-US" sz="2800" dirty="0">
                <a:solidFill>
                  <a:srgbClr val="FFCC00"/>
                </a:solidFill>
              </a:rPr>
              <a:t>Sailors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Smart salutes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Proper uniform wearing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Correct emergency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Signs of Discipline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7" name="Picture 5" descr="E:\NS3\Modified\Leadership\GFX_NS3Leadership_U1C2\194651_DV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0" y="2407446"/>
            <a:ext cx="3047454" cy="41897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______ are formal rules that are put into effect by duly constituted authority.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Disciplines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Conventions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Regulations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Laws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99490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5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Which of the following are true about discipline?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500" dirty="0" smtClean="0"/>
              <a:t>(Input all that apply, then push the ENTER button.)</a:t>
            </a:r>
            <a:endParaRPr lang="en-US" sz="25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127829"/>
            <a:ext cx="7200563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Discipline is the basis of democracy.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Discipline requires rules of conduct that are not desired in civilized society.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Discipline deprives individuals of fundamental rights.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Discipline protects everyone’s equal rights.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(NS3-M2U1C2S2:LQ4)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18084" y="3119585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18084" y="551562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000" y="312782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4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3" y="3410997"/>
            <a:ext cx="4256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purpose of discipline is to develop an </a:t>
            </a:r>
            <a:r>
              <a:rPr lang="en-US" sz="2800" dirty="0">
                <a:solidFill>
                  <a:srgbClr val="FFCC00"/>
                </a:solidFill>
              </a:rPr>
              <a:t>efficient organization</a:t>
            </a:r>
            <a:r>
              <a:rPr lang="en-US" sz="2800" dirty="0">
                <a:solidFill>
                  <a:schemeClr val="bg1"/>
                </a:solidFill>
              </a:rPr>
              <a:t> of personnel who are trained to achieve a common goal.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Purpose </a:t>
            </a:r>
            <a:r>
              <a:rPr lang="en-US" sz="2800" dirty="0">
                <a:solidFill>
                  <a:srgbClr val="FFCC00"/>
                </a:solidFill>
              </a:rPr>
              <a:t>of Discipline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6" name="Picture 5" descr="E:\NS3\Modified\Leadership\GFX_NS3Leadership_U1C2\102369_DV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92998"/>
            <a:ext cx="4293573" cy="30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457200" bIns="18288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Describe the value of initiative and ingenuity in the military service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Compare courage to moral courage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Explain the importance of a leader’s ability to organize and to make decisions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Describe the importance of leading by personal example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Explain why mutual trust and confidence are important aspects of effective leadership</a:t>
            </a:r>
          </a:p>
        </p:txBody>
      </p:sp>
    </p:spTree>
    <p:extLst>
      <p:ext uri="{BB962C8B-B14F-4D97-AF65-F5344CB8AC3E}">
        <p14:creationId xmlns:p14="http://schemas.microsoft.com/office/powerpoint/2010/main" val="33913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6460" y="3282672"/>
            <a:ext cx="7358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Each person should know where he or she </a:t>
            </a:r>
            <a:r>
              <a:rPr lang="en-US" sz="2800" dirty="0">
                <a:solidFill>
                  <a:srgbClr val="FFCC00"/>
                </a:solidFill>
              </a:rPr>
              <a:t>fits</a:t>
            </a:r>
            <a:r>
              <a:rPr lang="en-US" sz="2800" dirty="0">
                <a:solidFill>
                  <a:schemeClr val="bg1"/>
                </a:solidFill>
              </a:rPr>
              <a:t> into the </a:t>
            </a:r>
            <a:r>
              <a:rPr lang="en-US" sz="2800" dirty="0">
                <a:solidFill>
                  <a:srgbClr val="FFCC00"/>
                </a:solidFill>
              </a:rPr>
              <a:t>organization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Each person should understand that all in the group have a </a:t>
            </a:r>
            <a:r>
              <a:rPr lang="en-US" sz="2800" dirty="0">
                <a:solidFill>
                  <a:srgbClr val="FFCC00"/>
                </a:solidFill>
              </a:rPr>
              <a:t>common purpose </a:t>
            </a:r>
            <a:r>
              <a:rPr lang="en-US" sz="2800" dirty="0">
                <a:solidFill>
                  <a:schemeClr val="bg1"/>
                </a:solidFill>
              </a:rPr>
              <a:t>and are to </a:t>
            </a:r>
            <a:r>
              <a:rPr lang="en-US" sz="2800" dirty="0">
                <a:solidFill>
                  <a:srgbClr val="FFCC00"/>
                </a:solidFill>
              </a:rPr>
              <a:t>follow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obey</a:t>
            </a:r>
            <a:r>
              <a:rPr lang="en-US" sz="2800" dirty="0">
                <a:solidFill>
                  <a:schemeClr val="bg1"/>
                </a:solidFill>
              </a:rPr>
              <a:t> their </a:t>
            </a:r>
            <a:r>
              <a:rPr lang="en-US" sz="2800" b="1" dirty="0">
                <a:solidFill>
                  <a:schemeClr val="bg1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What Each Person Should</a:t>
            </a:r>
            <a:br>
              <a:rPr lang="en-US" sz="2800" dirty="0">
                <a:solidFill>
                  <a:srgbClr val="FFCC00"/>
                </a:solidFill>
              </a:rPr>
            </a:br>
            <a:r>
              <a:rPr lang="en-US" sz="2800" dirty="0">
                <a:solidFill>
                  <a:srgbClr val="FFCC00"/>
                </a:solidFill>
              </a:rPr>
              <a:t>Know and Understand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94326" y="3191356"/>
            <a:ext cx="3981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CC00"/>
                </a:solidFill>
              </a:rPr>
              <a:t>well-disciplined</a:t>
            </a:r>
            <a:r>
              <a:rPr lang="en-US" sz="2800" dirty="0">
                <a:solidFill>
                  <a:schemeClr val="bg1"/>
                </a:solidFill>
              </a:rPr>
              <a:t> military unit accomplishes routine tasks efficiently and responds </a:t>
            </a:r>
            <a:r>
              <a:rPr lang="en-US" sz="2800" dirty="0" smtClean="0">
                <a:solidFill>
                  <a:schemeClr val="bg1"/>
                </a:solidFill>
              </a:rPr>
              <a:t>automatically  </a:t>
            </a:r>
            <a:r>
              <a:rPr lang="en-US" sz="2800" dirty="0">
                <a:solidFill>
                  <a:schemeClr val="bg1"/>
                </a:solidFill>
              </a:rPr>
              <a:t>to an emergency without panicking.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Military Discipline: The End Result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6" name="Picture 6" descr="E:\NS3\Modified\Leadership\GFX_NS3Leadership_U1C2\257596_DV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23" y="3056845"/>
            <a:ext cx="4034201" cy="29466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8282" y="2529851"/>
            <a:ext cx="83640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True discipline </a:t>
            </a:r>
            <a:r>
              <a:rPr lang="en-US" sz="2800" dirty="0">
                <a:solidFill>
                  <a:schemeClr val="bg1"/>
                </a:solidFill>
              </a:rPr>
              <a:t>demands loyal but reasoned obedience to authority. It allows for initiative. It is present even when leader is absent.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Self-discipline</a:t>
            </a:r>
            <a:r>
              <a:rPr lang="en-US" sz="2800" dirty="0">
                <a:solidFill>
                  <a:schemeClr val="bg1"/>
                </a:solidFill>
              </a:rPr>
              <a:t> reduces the need for specific rules and regulations such as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True Discipline and Self-Discipline</a:t>
            </a:r>
            <a:endParaRPr lang="en-US" sz="1000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2" y="5114469"/>
            <a:ext cx="3521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Traffic </a:t>
            </a:r>
            <a:r>
              <a:rPr lang="en-US" sz="2800" dirty="0">
                <a:solidFill>
                  <a:schemeClr val="bg1"/>
                </a:solidFill>
              </a:rPr>
              <a:t>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UCMJ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Civil rights </a:t>
            </a:r>
            <a:r>
              <a:rPr lang="en-US" sz="2800" dirty="0" smtClean="0">
                <a:solidFill>
                  <a:schemeClr val="bg1"/>
                </a:solidFill>
              </a:rPr>
              <a:t>laws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5491" y="5114469"/>
            <a:ext cx="4184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Drug </a:t>
            </a:r>
            <a:r>
              <a:rPr lang="en-US" sz="2800" dirty="0">
                <a:solidFill>
                  <a:schemeClr val="bg1"/>
                </a:solidFill>
              </a:rPr>
              <a:t>and alcohol 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Dress codes</a:t>
            </a:r>
          </a:p>
        </p:txBody>
      </p:sp>
    </p:spTree>
    <p:extLst>
      <p:ext uri="{BB962C8B-B14F-4D97-AF65-F5344CB8AC3E}">
        <p14:creationId xmlns:p14="http://schemas.microsoft.com/office/powerpoint/2010/main" val="42495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18370" y="2648914"/>
            <a:ext cx="84970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Self-disciplined</a:t>
            </a:r>
            <a:r>
              <a:rPr lang="en-US" sz="2800" dirty="0">
                <a:solidFill>
                  <a:schemeClr val="bg1"/>
                </a:solidFill>
              </a:rPr>
              <a:t> people: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Need little or no supervision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Realize there is a need for self-control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Develop self-discipline by repeatedly practicing </a:t>
            </a:r>
            <a:r>
              <a:rPr lang="en-US" sz="2800" dirty="0" smtClean="0">
                <a:solidFill>
                  <a:schemeClr val="bg1"/>
                </a:solidFill>
              </a:rPr>
              <a:t>self-control </a:t>
            </a:r>
            <a:r>
              <a:rPr lang="en-US" sz="2800" dirty="0">
                <a:solidFill>
                  <a:schemeClr val="bg1"/>
                </a:solidFill>
              </a:rPr>
              <a:t>in day-to-day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Are the ones who hold </a:t>
            </a:r>
            <a:r>
              <a:rPr lang="en-US" sz="2800" dirty="0" smtClean="0">
                <a:solidFill>
                  <a:schemeClr val="bg1"/>
                </a:solidFill>
              </a:rPr>
              <a:t>up in </a:t>
            </a:r>
            <a:r>
              <a:rPr lang="en-US" sz="2800" dirty="0">
                <a:solidFill>
                  <a:schemeClr val="bg1"/>
                </a:solidFill>
              </a:rPr>
              <a:t>the face of hardship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danger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Self-Disciplined People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62" y="2668281"/>
            <a:ext cx="760411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Disobedience </a:t>
            </a:r>
            <a:r>
              <a:rPr lang="en-US" sz="2800" dirty="0">
                <a:solidFill>
                  <a:schemeClr val="bg1"/>
                </a:solidFill>
              </a:rPr>
              <a:t>of regulations must be handled: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Immediately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Justly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Consistently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Disobedience of Regulations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9" y="3272170"/>
            <a:ext cx="5482895" cy="30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71513" y="2681299"/>
            <a:ext cx="75723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Inconsistency</a:t>
            </a:r>
            <a:r>
              <a:rPr lang="en-US" sz="2800" dirty="0">
                <a:solidFill>
                  <a:schemeClr val="bg1"/>
                </a:solidFill>
              </a:rPr>
              <a:t> in disciplinary action causes: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Confusion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Poor </a:t>
            </a:r>
            <a:r>
              <a:rPr lang="en-US" sz="2800" dirty="0">
                <a:solidFill>
                  <a:schemeClr val="bg1"/>
                </a:solidFill>
              </a:rPr>
              <a:t>morale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Distrust </a:t>
            </a:r>
            <a:r>
              <a:rPr lang="en-US" sz="2800" dirty="0">
                <a:solidFill>
                  <a:schemeClr val="bg1"/>
                </a:solidFill>
              </a:rPr>
              <a:t>of leader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Defiant </a:t>
            </a:r>
            <a:r>
              <a:rPr lang="en-US" sz="2800" dirty="0">
                <a:solidFill>
                  <a:schemeClr val="bg1"/>
                </a:solidFill>
              </a:rPr>
              <a:t>and indifferent attitude toward </a:t>
            </a:r>
            <a:r>
              <a:rPr lang="en-US" sz="2800" dirty="0" smtClean="0">
                <a:solidFill>
                  <a:schemeClr val="bg1"/>
                </a:solidFill>
              </a:rPr>
              <a:t>other regulations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Inconsistency in Disciplinary Action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2" y="2513226"/>
            <a:ext cx="84970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</a:t>
            </a:r>
            <a:r>
              <a:rPr lang="en-US" sz="2800" dirty="0">
                <a:solidFill>
                  <a:srgbClr val="FFCC00"/>
                </a:solidFill>
              </a:rPr>
              <a:t>two basic rules </a:t>
            </a:r>
            <a:r>
              <a:rPr lang="en-US" sz="2800" dirty="0">
                <a:solidFill>
                  <a:schemeClr val="bg1"/>
                </a:solidFill>
              </a:rPr>
              <a:t>pertaining to </a:t>
            </a:r>
            <a:r>
              <a:rPr lang="en-US" sz="2800" dirty="0">
                <a:solidFill>
                  <a:srgbClr val="FFCC00"/>
                </a:solidFill>
              </a:rPr>
              <a:t>disciplinary action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CC00"/>
                </a:solidFill>
              </a:rPr>
              <a:t>1.  </a:t>
            </a:r>
            <a:r>
              <a:rPr lang="en-US" sz="2800" dirty="0" smtClean="0">
                <a:solidFill>
                  <a:schemeClr val="bg1"/>
                </a:solidFill>
              </a:rPr>
              <a:t>Never </a:t>
            </a:r>
            <a:r>
              <a:rPr lang="en-US" sz="2800" dirty="0">
                <a:solidFill>
                  <a:schemeClr val="bg1"/>
                </a:solidFill>
              </a:rPr>
              <a:t>make a regulation that you cannot or </a:t>
            </a:r>
            <a:r>
              <a:rPr lang="en-US" sz="2800" dirty="0" smtClean="0">
                <a:solidFill>
                  <a:schemeClr val="bg1"/>
                </a:solidFill>
              </a:rPr>
              <a:t>will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not enforce.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CC00"/>
                </a:solidFill>
              </a:rPr>
              <a:t>2.  </a:t>
            </a:r>
            <a:r>
              <a:rPr lang="en-US" sz="2800" dirty="0" smtClean="0">
                <a:solidFill>
                  <a:schemeClr val="bg1"/>
                </a:solidFill>
              </a:rPr>
              <a:t>Take </a:t>
            </a:r>
            <a:r>
              <a:rPr lang="en-US" sz="2800" dirty="0">
                <a:solidFill>
                  <a:schemeClr val="bg1"/>
                </a:solidFill>
              </a:rPr>
              <a:t>immediate, fair action that leaves no </a:t>
            </a:r>
            <a:r>
              <a:rPr lang="en-US" sz="2800" dirty="0" smtClean="0">
                <a:solidFill>
                  <a:schemeClr val="bg1"/>
                </a:solidFill>
              </a:rPr>
              <a:t>doubt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in </a:t>
            </a:r>
            <a:r>
              <a:rPr lang="en-US" sz="2800" dirty="0">
                <a:solidFill>
                  <a:schemeClr val="bg1"/>
                </a:solidFill>
              </a:rPr>
              <a:t>the mind of the offender about the </a:t>
            </a:r>
            <a:r>
              <a:rPr lang="en-US" sz="2800" dirty="0" smtClean="0">
                <a:solidFill>
                  <a:schemeClr val="bg1"/>
                </a:solidFill>
              </a:rPr>
              <a:t>reason </a:t>
            </a:r>
            <a:r>
              <a:rPr lang="en-US" sz="2800" dirty="0">
                <a:solidFill>
                  <a:schemeClr val="bg1"/>
                </a:solidFill>
              </a:rPr>
              <a:t>for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the </a:t>
            </a:r>
            <a:r>
              <a:rPr lang="en-US" sz="2800" dirty="0">
                <a:solidFill>
                  <a:schemeClr val="bg1"/>
                </a:solidFill>
              </a:rPr>
              <a:t>reprimand or punishment.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67601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Two Rules of Disciplinary Action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2925" y="2854971"/>
            <a:ext cx="7986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Delay</a:t>
            </a:r>
            <a:r>
              <a:rPr lang="en-US" sz="2800" dirty="0">
                <a:solidFill>
                  <a:schemeClr val="bg1"/>
                </a:solidFill>
              </a:rPr>
              <a:t> in </a:t>
            </a:r>
            <a:r>
              <a:rPr lang="en-US" sz="2800" dirty="0">
                <a:solidFill>
                  <a:srgbClr val="FFCC00"/>
                </a:solidFill>
              </a:rPr>
              <a:t>disciplinary action </a:t>
            </a:r>
            <a:r>
              <a:rPr lang="en-US" sz="2800" dirty="0">
                <a:solidFill>
                  <a:schemeClr val="bg1"/>
                </a:solidFill>
              </a:rPr>
              <a:t>causes </a:t>
            </a:r>
            <a:r>
              <a:rPr lang="en-US" sz="2800" dirty="0" smtClean="0">
                <a:solidFill>
                  <a:schemeClr val="bg1"/>
                </a:solidFill>
              </a:rPr>
              <a:t>resentment toward </a:t>
            </a:r>
            <a:r>
              <a:rPr lang="en-US" sz="2800" dirty="0">
                <a:solidFill>
                  <a:schemeClr val="bg1"/>
                </a:solidFill>
              </a:rPr>
              <a:t>the entire system.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also prevents the bringing about of necessary </a:t>
            </a:r>
            <a:r>
              <a:rPr lang="en-US" sz="2800" dirty="0" smtClean="0">
                <a:solidFill>
                  <a:schemeClr val="bg1"/>
                </a:solidFill>
              </a:rPr>
              <a:t>changes.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Act </a:t>
            </a:r>
            <a:r>
              <a:rPr lang="en-US" sz="2800" dirty="0">
                <a:solidFill>
                  <a:schemeClr val="bg1"/>
                </a:solidFill>
              </a:rPr>
              <a:t>immediately and consistently.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Delay in Disciplinary Action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Discipline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8638" y="3241051"/>
            <a:ext cx="8304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Leniency</a:t>
            </a:r>
            <a:r>
              <a:rPr lang="en-US" sz="2800" dirty="0">
                <a:solidFill>
                  <a:schemeClr val="bg1"/>
                </a:solidFill>
              </a:rPr>
              <a:t> related to disciplinary action penalizes good people while favoring bad ones.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That </a:t>
            </a:r>
            <a:r>
              <a:rPr lang="en-US" sz="2800" dirty="0">
                <a:solidFill>
                  <a:schemeClr val="bg1"/>
                </a:solidFill>
              </a:rPr>
              <a:t>said, do not overcompensate by overreacting or being arbitrary.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Leniency in Disciplinary Action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Which of the following statements is true? Self-disciplined people…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200399"/>
            <a:ext cx="7152011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need high levels of supervision.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realize there is no need for self-control.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develop self-discipline by repeatedly practicing self-control in day-to-day life.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are the ones who break down in the face of hardship.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(NS3-M2U1C2S2:LQ5)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2380" y="422419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4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175" y="2252543"/>
            <a:ext cx="8839200" cy="40060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3" action="ppaction://hlinksldjump"/>
              </a:rPr>
              <a:t>Becoming overly familiar with personnel of lower rank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4" action="ppaction://hlinksldjump"/>
              </a:rPr>
              <a:t>Unsolicited advances of one service member toward another based on sexual attraction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5" action="ppaction://hlinksldjump"/>
              </a:rPr>
              <a:t>Penalizes good people while favoring bad ones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6" action="ppaction://hlinksldjump"/>
              </a:rPr>
              <a:t>Violation of law, agreement, or rules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7" action="ppaction://hlinksldjump"/>
              </a:rPr>
              <a:t>Becoming too familiar with subordinates</a:t>
            </a:r>
            <a:endParaRPr lang="en-US" sz="2800" dirty="0" smtClean="0">
              <a:solidFill>
                <a:srgbClr val="F8F8F8"/>
              </a:solidFill>
              <a:hlinkClick r:id="" action="ppaction://noacti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75" y="173027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the most important key to successful discipline?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Friendliness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Consistency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Aloofness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Delay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Leniency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(NS3-M2U1C2S2:LQ6)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3009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4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Loss of Temper = Loss of Control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57250" y="2895611"/>
            <a:ext cx="79556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Fact</a:t>
            </a:r>
            <a:r>
              <a:rPr lang="en-US" sz="2800" dirty="0">
                <a:solidFill>
                  <a:schemeClr val="bg1"/>
                </a:solidFill>
              </a:rPr>
              <a:t>s about </a:t>
            </a:r>
            <a:r>
              <a:rPr lang="en-US" sz="2800" dirty="0">
                <a:solidFill>
                  <a:srgbClr val="FFCC00"/>
                </a:solidFill>
              </a:rPr>
              <a:t>loss of temper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It shows personal </a:t>
            </a:r>
            <a:r>
              <a:rPr lang="en-US" sz="2800" dirty="0" smtClean="0">
                <a:solidFill>
                  <a:schemeClr val="bg1"/>
                </a:solidFill>
              </a:rPr>
              <a:t>weakness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does not improve </a:t>
            </a:r>
            <a:r>
              <a:rPr lang="en-US" sz="2800" dirty="0" smtClean="0">
                <a:solidFill>
                  <a:schemeClr val="bg1"/>
                </a:solidFill>
              </a:rPr>
              <a:t>effectiveness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does not improve </a:t>
            </a:r>
            <a:r>
              <a:rPr lang="en-US" sz="2800" dirty="0" smtClean="0">
                <a:solidFill>
                  <a:schemeClr val="bg1"/>
                </a:solidFill>
              </a:rPr>
              <a:t>status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>
                <a:solidFill>
                  <a:schemeClr val="bg1"/>
                </a:solidFill>
              </a:rPr>
              <a:t>causes loss of control of the </a:t>
            </a:r>
            <a:r>
              <a:rPr lang="en-US" sz="2800" dirty="0" smtClean="0">
                <a:solidFill>
                  <a:schemeClr val="bg1"/>
                </a:solidFill>
              </a:rPr>
              <a:t>situation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Loss of Temper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Loss of Temper = Loss of Control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2938" y="2672091"/>
            <a:ext cx="81699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conscious effort must be made to </a:t>
            </a:r>
            <a:r>
              <a:rPr lang="en-US" sz="2800" dirty="0">
                <a:solidFill>
                  <a:srgbClr val="FFCC00"/>
                </a:solidFill>
              </a:rPr>
              <a:t>control anger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When admonishing error or </a:t>
            </a:r>
            <a:r>
              <a:rPr lang="en-US" sz="2800" dirty="0" smtClean="0">
                <a:solidFill>
                  <a:schemeClr val="bg1"/>
                </a:solidFill>
              </a:rPr>
              <a:t>administering punishment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Remain calm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 </a:t>
            </a:r>
            <a:r>
              <a:rPr lang="en-US" sz="2800" dirty="0">
                <a:solidFill>
                  <a:schemeClr val="bg1"/>
                </a:solidFill>
              </a:rPr>
              <a:t>impersonal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Stay </a:t>
            </a:r>
            <a:r>
              <a:rPr lang="en-US" sz="2800" dirty="0">
                <a:solidFill>
                  <a:schemeClr val="bg1"/>
                </a:solidFill>
              </a:rPr>
              <a:t>dignified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Control of Temper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Loss of Temper = Loss of Control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29851"/>
            <a:ext cx="7898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One who </a:t>
            </a:r>
            <a:r>
              <a:rPr lang="en-US" sz="2800" dirty="0">
                <a:solidFill>
                  <a:srgbClr val="FFCC00"/>
                </a:solidFill>
              </a:rPr>
              <a:t>loses</a:t>
            </a:r>
            <a:r>
              <a:rPr lang="en-US" sz="2800" dirty="0">
                <a:solidFill>
                  <a:schemeClr val="bg1"/>
                </a:solidFill>
              </a:rPr>
              <a:t> his or her </a:t>
            </a:r>
            <a:r>
              <a:rPr lang="en-US" sz="2800" dirty="0">
                <a:solidFill>
                  <a:srgbClr val="FFCC00"/>
                </a:solidFill>
              </a:rPr>
              <a:t>temper</a:t>
            </a:r>
            <a:r>
              <a:rPr lang="en-US" sz="2800" dirty="0">
                <a:solidFill>
                  <a:schemeClr val="bg1"/>
                </a:solidFill>
              </a:rPr>
              <a:t> is often: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Inconsistent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Quick-tempered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Constantly shouting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rgbClr val="FFCC00"/>
                </a:solidFill>
              </a:rPr>
              <a:t>results</a:t>
            </a:r>
            <a:r>
              <a:rPr lang="en-US" sz="2800" dirty="0">
                <a:solidFill>
                  <a:schemeClr val="bg1"/>
                </a:solidFill>
              </a:rPr>
              <a:t> of </a:t>
            </a:r>
            <a:r>
              <a:rPr lang="en-US" sz="2800" dirty="0">
                <a:solidFill>
                  <a:srgbClr val="FFCC00"/>
                </a:solidFill>
              </a:rPr>
              <a:t>losing</a:t>
            </a:r>
            <a:r>
              <a:rPr lang="en-US" sz="2800" dirty="0">
                <a:solidFill>
                  <a:schemeClr val="bg1"/>
                </a:solidFill>
              </a:rPr>
              <a:t> one’s </a:t>
            </a:r>
            <a:r>
              <a:rPr lang="en-US" sz="2800" dirty="0">
                <a:solidFill>
                  <a:srgbClr val="FFCC00"/>
                </a:solidFill>
              </a:rPr>
              <a:t>temper</a:t>
            </a:r>
            <a:r>
              <a:rPr lang="en-US" sz="2800" dirty="0">
                <a:solidFill>
                  <a:schemeClr val="bg1"/>
                </a:solidFill>
              </a:rPr>
              <a:t> is often: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Loss of 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Little or no response from subordinates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Loss of Control of Temper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Loss of Temper = Loss of Control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2" y="3078491"/>
            <a:ext cx="849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Remember: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rgbClr val="FFCC00"/>
                </a:solidFill>
              </a:rPr>
              <a:t>Loss of Temper = Loss of Control</a:t>
            </a:r>
            <a:endParaRPr 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Knowing Personnel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85887" y="3037851"/>
            <a:ext cx="6600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When getting to know personnel, communicate in a way that creates </a:t>
            </a:r>
            <a:r>
              <a:rPr lang="en-US" sz="2800" dirty="0">
                <a:solidFill>
                  <a:srgbClr val="FFCC00"/>
                </a:solidFill>
              </a:rPr>
              <a:t>mutual respect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Learn the personality and character of subordinates by developing an </a:t>
            </a:r>
            <a:r>
              <a:rPr lang="en-US" sz="2800" dirty="0">
                <a:solidFill>
                  <a:srgbClr val="FFCC00"/>
                </a:solidFill>
              </a:rPr>
              <a:t>understanding</a:t>
            </a:r>
            <a:r>
              <a:rPr lang="en-US" sz="2800" dirty="0">
                <a:solidFill>
                  <a:schemeClr val="bg1"/>
                </a:solidFill>
              </a:rPr>
              <a:t> what makes each one tick.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Getting to Know Personnel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Knowing Personnel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8794" y="2744163"/>
            <a:ext cx="84970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 can </a:t>
            </a:r>
            <a:r>
              <a:rPr lang="en-US" sz="2800" dirty="0">
                <a:solidFill>
                  <a:srgbClr val="FFCC00"/>
                </a:solidFill>
              </a:rPr>
              <a:t>learn</a:t>
            </a:r>
            <a:r>
              <a:rPr lang="en-US" sz="2800" dirty="0">
                <a:solidFill>
                  <a:schemeClr val="bg1"/>
                </a:solidFill>
              </a:rPr>
              <a:t> this </a:t>
            </a:r>
            <a:r>
              <a:rPr lang="en-US" sz="2800" dirty="0">
                <a:solidFill>
                  <a:srgbClr val="FFCC00"/>
                </a:solidFill>
              </a:rPr>
              <a:t>information</a:t>
            </a:r>
            <a:r>
              <a:rPr lang="en-US" sz="2800" dirty="0">
                <a:solidFill>
                  <a:schemeClr val="bg1"/>
                </a:solidFill>
              </a:rPr>
              <a:t> by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Studying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Watching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Learning their approaches to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Working with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Guiding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Being genuinely concerned about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waiting until there are problems to help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Getting to Know Personnel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Knowing Personnel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85788" y="2829888"/>
            <a:ext cx="8227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Make sure personnel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Are as comfortable and well-cared for as possible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Receive </a:t>
            </a:r>
            <a:r>
              <a:rPr lang="en-US" sz="2800" dirty="0">
                <a:solidFill>
                  <a:schemeClr val="bg1"/>
                </a:solidFill>
              </a:rPr>
              <a:t>their fair share of privileges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Know </a:t>
            </a:r>
            <a:r>
              <a:rPr lang="en-US" sz="2800" dirty="0">
                <a:solidFill>
                  <a:schemeClr val="bg1"/>
                </a:solidFill>
              </a:rPr>
              <a:t>their personal and family lives are of real </a:t>
            </a:r>
            <a:r>
              <a:rPr lang="en-US" sz="2800" dirty="0" smtClean="0">
                <a:solidFill>
                  <a:schemeClr val="bg1"/>
                </a:solidFill>
              </a:rPr>
              <a:t>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Ensure Personnel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Knowing Personnel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8663" y="2687014"/>
            <a:ext cx="80842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chemeClr val="bg1"/>
                </a:solidFill>
              </a:rPr>
              <a:t>fully aware of what’s being done on their behalf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chemeClr val="bg1"/>
                </a:solidFill>
              </a:rPr>
              <a:t>recognized for their contributions and feel important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Feel </a:t>
            </a:r>
            <a:r>
              <a:rPr lang="en-US" sz="2800" dirty="0">
                <a:solidFill>
                  <a:schemeClr val="bg1"/>
                </a:solidFill>
              </a:rPr>
              <a:t>their superiors think they are competent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Ensure Personnel (Continued)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Knowing Personnel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1" y="2729352"/>
            <a:ext cx="41989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better your </a:t>
            </a:r>
            <a:r>
              <a:rPr lang="en-US" sz="2800" dirty="0">
                <a:solidFill>
                  <a:srgbClr val="FFCC00"/>
                </a:solidFill>
              </a:rPr>
              <a:t>insight</a:t>
            </a:r>
            <a:r>
              <a:rPr lang="en-US" sz="2800" dirty="0">
                <a:solidFill>
                  <a:schemeClr val="bg1"/>
                </a:solidFill>
              </a:rPr>
              <a:t> is into </a:t>
            </a:r>
            <a:r>
              <a:rPr lang="en-US" sz="2800" dirty="0">
                <a:solidFill>
                  <a:srgbClr val="FFCC00"/>
                </a:solidFill>
              </a:rPr>
              <a:t>human nature</a:t>
            </a:r>
            <a:r>
              <a:rPr lang="en-US" sz="2800" dirty="0">
                <a:solidFill>
                  <a:schemeClr val="bg1"/>
                </a:solidFill>
              </a:rPr>
              <a:t>, and the better you understand the </a:t>
            </a:r>
            <a:r>
              <a:rPr lang="en-US" sz="2800" dirty="0" smtClean="0">
                <a:solidFill>
                  <a:schemeClr val="bg1"/>
                </a:solidFill>
              </a:rPr>
              <a:t>intelligence, education</a:t>
            </a:r>
            <a:r>
              <a:rPr lang="en-US" sz="2800" dirty="0">
                <a:solidFill>
                  <a:schemeClr val="bg1"/>
                </a:solidFill>
              </a:rPr>
              <a:t>, and backgrounds of your personnel, the more effective a leader you will be when handling people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Human Nature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5" name="Picture 5" descr="221382_D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91" y="3056269"/>
            <a:ext cx="4039833" cy="28855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4235132"/>
              </p:ext>
            </p:extLst>
          </p:nvPr>
        </p:nvGraphicFramePr>
        <p:xfrm>
          <a:off x="4058557" y="1589316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 smtClean="0"/>
              <a:t>Team Assignment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7550" y="1752599"/>
            <a:ext cx="4387850" cy="4198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Alpha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Bravo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Charlie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Delta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2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Friendship versus Familiarity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1" y="2679477"/>
            <a:ext cx="5785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Friendship</a:t>
            </a:r>
            <a:r>
              <a:rPr lang="en-US" sz="2800" dirty="0">
                <a:solidFill>
                  <a:schemeClr val="bg1"/>
                </a:solidFill>
              </a:rPr>
              <a:t> - taking a personal interest </a:t>
            </a:r>
            <a:r>
              <a:rPr lang="en-US" sz="2800" dirty="0" smtClean="0">
                <a:solidFill>
                  <a:schemeClr val="bg1"/>
                </a:solidFill>
              </a:rPr>
              <a:t>in subordinates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talking </a:t>
            </a:r>
            <a:r>
              <a:rPr lang="en-US" sz="2800" dirty="0">
                <a:solidFill>
                  <a:schemeClr val="bg1"/>
                </a:solidFill>
              </a:rPr>
              <a:t>to them in a </a:t>
            </a:r>
            <a:r>
              <a:rPr lang="en-US" sz="2800" dirty="0" smtClean="0">
                <a:solidFill>
                  <a:schemeClr val="bg1"/>
                </a:solidFill>
              </a:rPr>
              <a:t>friendly </a:t>
            </a:r>
            <a:r>
              <a:rPr lang="en-US" sz="2800" dirty="0">
                <a:solidFill>
                  <a:schemeClr val="bg1"/>
                </a:solidFill>
              </a:rPr>
              <a:t>manner builds confidence and respect.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CC00"/>
                </a:solidFill>
              </a:rPr>
              <a:t>Friendliness</a:t>
            </a:r>
            <a:r>
              <a:rPr lang="en-US" sz="2800" dirty="0">
                <a:solidFill>
                  <a:schemeClr val="bg1"/>
                </a:solidFill>
              </a:rPr>
              <a:t> - if you are friendly and approachable, you will be one of the first ones turned to for advice.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Friendship and Friendliness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5" name="Picture 5" descr="207724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02" y="3452366"/>
            <a:ext cx="2794622" cy="17680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Friendship versus Familiarity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5881" y="2618517"/>
            <a:ext cx="8497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Becoming </a:t>
            </a:r>
            <a:r>
              <a:rPr lang="en-US" sz="2800" dirty="0">
                <a:solidFill>
                  <a:srgbClr val="FFCC00"/>
                </a:solidFill>
              </a:rPr>
              <a:t>too familiar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  <a:r>
              <a:rPr lang="en-US" sz="2800" dirty="0">
                <a:solidFill>
                  <a:srgbClr val="FFCC00"/>
                </a:solidFill>
              </a:rPr>
              <a:t>subordinates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Creates a perception of favoritism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Negatively influences discipline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Breeds contempt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Familiarity</a:t>
            </a:r>
            <a:endParaRPr lang="en-US" sz="1000" dirty="0">
              <a:solidFill>
                <a:srgbClr val="FFCC00"/>
              </a:solidFill>
            </a:endParaRPr>
          </a:p>
        </p:txBody>
      </p:sp>
      <p:pic>
        <p:nvPicPr>
          <p:cNvPr id="6" name="Picture 5" descr="207869_DV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4503360"/>
            <a:ext cx="6358253" cy="21073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Friendship versus Familiarity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550697"/>
            <a:ext cx="7986713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Fraternization</a:t>
            </a:r>
            <a:r>
              <a:rPr lang="en-US" sz="2800" dirty="0">
                <a:solidFill>
                  <a:schemeClr val="bg1"/>
                </a:solidFill>
              </a:rPr>
              <a:t> occurs when seniors become overly familiar (develop </a:t>
            </a:r>
            <a:r>
              <a:rPr lang="en-US" sz="2800" dirty="0">
                <a:solidFill>
                  <a:srgbClr val="FFCC00"/>
                </a:solidFill>
              </a:rPr>
              <a:t>close personal relationships</a:t>
            </a:r>
            <a:r>
              <a:rPr lang="en-US" sz="2800" dirty="0">
                <a:solidFill>
                  <a:schemeClr val="bg1"/>
                </a:solidFill>
              </a:rPr>
              <a:t>) with personnel of a lower rank, especially personnel in their own chain of command.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Fraternization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Friendship versus Familiarity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379882"/>
            <a:ext cx="7986713" cy="224676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Sexual harassment </a:t>
            </a:r>
            <a:r>
              <a:rPr lang="en-US" sz="2800" dirty="0">
                <a:solidFill>
                  <a:schemeClr val="bg1"/>
                </a:solidFill>
              </a:rPr>
              <a:t>is unsolicited or otherwise undesirable or inappropriate advances of one service member toward another based on sexual attraction, especially involving promises, rewards, or threats of punishment or other forms of intimidation.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Sexual Harassment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Friendship versus Familiarity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8663" y="3211493"/>
            <a:ext cx="7958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Fraternization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sexual harassment </a:t>
            </a:r>
            <a:r>
              <a:rPr lang="en-US" sz="2800" dirty="0">
                <a:solidFill>
                  <a:schemeClr val="bg1"/>
                </a:solidFill>
              </a:rPr>
              <a:t>are destructive to the morale of everyone on the job.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Those found guilty of fraternization and/or sexual harassment are subject to </a:t>
            </a:r>
            <a:r>
              <a:rPr lang="en-US" sz="2800" dirty="0">
                <a:solidFill>
                  <a:srgbClr val="FFCC00"/>
                </a:solidFill>
              </a:rPr>
              <a:t>severe discipline </a:t>
            </a:r>
            <a:r>
              <a:rPr lang="en-US" sz="2800" dirty="0">
                <a:solidFill>
                  <a:schemeClr val="bg1"/>
                </a:solidFill>
              </a:rPr>
              <a:t>or </a:t>
            </a:r>
            <a:r>
              <a:rPr lang="en-US" sz="2800" dirty="0">
                <a:solidFill>
                  <a:srgbClr val="FFCC00"/>
                </a:solidFill>
              </a:rPr>
              <a:t>separation from the service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58" y="1884226"/>
            <a:ext cx="85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Intolerance of Fraternization</a:t>
            </a:r>
            <a:br>
              <a:rPr lang="en-US" sz="2800" dirty="0">
                <a:solidFill>
                  <a:srgbClr val="FFCC00"/>
                </a:solidFill>
              </a:rPr>
            </a:br>
            <a:r>
              <a:rPr lang="en-US" sz="2800" dirty="0">
                <a:solidFill>
                  <a:srgbClr val="FFCC00"/>
                </a:solidFill>
              </a:rPr>
              <a:t>and Sexual Harassment</a:t>
            </a:r>
            <a:endParaRPr lang="en-US" sz="1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3600" dirty="0"/>
              <a:t>Discuss the differences between friendship, friendliness, familiarity, and fraternization.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0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49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Which of the following is an example of moral courage?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901849"/>
            <a:ext cx="7459508" cy="2976563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Helping to rescue someone who has fallen over a cliff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Pointing out to your teacher that you actually had a higher quiz score than he gave you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Pointing out to your teacher that you actually had a lower quiz score than he gave you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All of these are examples of moral courage.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(NS3-M2U1C2S2:LQ7)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2380" y="4811911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90184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br>
              <a:rPr lang="en-US" sz="2800" smtClean="0"/>
            </a:br>
            <a:endParaRPr lang="en-US" sz="28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786037"/>
            <a:ext cx="7886700" cy="2459036"/>
          </a:xfrm>
        </p:spPr>
        <p:txBody>
          <a:bodyPr>
            <a:noAutofit/>
          </a:bodyPr>
          <a:lstStyle/>
          <a:p>
            <a:r>
              <a:rPr lang="en-US" sz="4000" dirty="0" smtClean="0"/>
              <a:t>After a long day of training, a sailor is complaining of stiff shoulders. Another sailor overhears this complaint and starts rubbing her shoulders. This could be construed as</a:t>
            </a:r>
            <a:endParaRPr lang="en-US" sz="4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708398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fraternization.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familiarity.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human nature.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sexual harassment.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(NS3-M2U1C2S2:LQ8)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5516969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708398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92" y="1830704"/>
            <a:ext cx="6646528" cy="481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92238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5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Becoming overly familiar or developing close personal relationships with personnel of lower rank, especially those in their immediate chain of command</a:t>
            </a:r>
            <a:r>
              <a:rPr lang="en-US" sz="3600" b="0" dirty="0" smtClean="0"/>
              <a:t> </a:t>
            </a:r>
            <a:endParaRPr lang="en-US" sz="36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Ignorance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Fraternization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Association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Antagonism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(NS3-M2U1C2S2:KT1)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383009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7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537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  <a:endParaRPr lang="en-US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82069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 smtClean="0"/>
              <a:t>Team MVP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8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3063875"/>
          </a:xfrm>
        </p:spPr>
        <p:txBody>
          <a:bodyPr>
            <a:noAutofit/>
          </a:bodyPr>
          <a:lstStyle/>
          <a:p>
            <a:r>
              <a:rPr lang="en-US" sz="3600" dirty="0" smtClean="0"/>
              <a:t>Unsolicited or otherwise undesirable or inappropriate advances of one service member toward another based on sexual attraction, especially involving promises, rewards, or threats of punishment or other forms of intimidation 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807390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Fraternization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Bribery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Infraction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Sexual Harassment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(NS3-M2U1C2S2:KT2)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5601893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807390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When related to disciplinary action, it penalizes good people while favoring bad ones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Intolerance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Compassion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Leniency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Benevolence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(NS3-M2U1C2S2:KT3)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788" y="441249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 violation or infringement of a law, agreement, or set of rules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Infraction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Breach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Transgression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Compliance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(NS3-M2U1C2S2:KT4)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44428" y="3271091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4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27bfe8b6-0efd-4c77-99c4-6c8a4c20ace4"/>
  <p:tag name="WASPOLLED" val="DB4A26E3F7E84B9EB2734A055182CBCA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9CD7CC065B040D0A750BA0EFF586C71&lt;/guid&gt;&#10;        &lt;description /&gt;&#10;        &lt;date&gt;7/11/2015 10:0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A546BEAA9F4730984B3ED69076E391&lt;/guid&gt;&#10;            &lt;repollguid&gt;ED07308E59154477B79E076624DEFF45&lt;/repollguid&gt;&#10;            &lt;sourceid&gt;2135239E663640ECA000AE69611D12A8&lt;/sourceid&gt;&#10;            &lt;questiontext&gt;When related to disciplinary action, it penalizes good people while favoring bad one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2A1DE0CAA9E4900AA6FAC0CDFF71374&lt;/guid&gt;&#10;                    &lt;answertext&gt;Intolerance&lt;/answertext&gt;&#10;                    &lt;valuetype&gt;-1&lt;/valuetype&gt;&#10;                &lt;/answer&gt;&#10;                &lt;answer&gt;&#10;                    &lt;guid&gt;873E8FD250E44938BC4EE19695EFF507&lt;/guid&gt;&#10;                    &lt;answertext&gt;Compassion&lt;/answertext&gt;&#10;                    &lt;valuetype&gt;-1&lt;/valuetype&gt;&#10;                &lt;/answer&gt;&#10;                &lt;answer&gt;&#10;                    &lt;guid&gt;5ED92EB2D5074CDAA36AE1B2E3F42618&lt;/guid&gt;&#10;                    &lt;answertext&gt;Leniency&lt;/answertext&gt;&#10;                    &lt;valuetype&gt;1&lt;/valuetype&gt;&#10;                &lt;/answer&gt;&#10;                &lt;answer&gt;&#10;                    &lt;guid&gt;B5AE007E778D4A1BACD7AC308C268808&lt;/guid&gt;&#10;                    &lt;answertext&gt;Benevol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6149230B8E244D98092E8A32DCBCD85&lt;/guid&gt;&#10;        &lt;description /&gt;&#10;        &lt;date&gt;7/11/2015 10:0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4E73B20633E4A1D99204E49FDA0ACD1&lt;/guid&gt;&#10;            &lt;repollguid&gt;614AE6ACA9A0416988E7CBE2A1C03C2C&lt;/repollguid&gt;&#10;            &lt;sourceid&gt;E3325CAF92A745EE89DB9457586431D9&lt;/sourceid&gt;&#10;            &lt;questiontext&gt;A violation or infringement of a law, agreement, or set of rule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24542EB4BD14784B896980F00D0AAEF&lt;/guid&gt;&#10;                    &lt;answertext&gt;Infraction&lt;/answertext&gt;&#10;                    &lt;valuetype&gt;1&lt;/valuetype&gt;&#10;                &lt;/answer&gt;&#10;                &lt;answer&gt;&#10;                    &lt;guid&gt;55C4DCF3797B4C22A8E035C1DF75136A&lt;/guid&gt;&#10;                    &lt;answertext&gt;Breach&lt;/answertext&gt;&#10;                    &lt;valuetype&gt;-1&lt;/valuetype&gt;&#10;                &lt;/answer&gt;&#10;                &lt;answer&gt;&#10;                    &lt;guid&gt;C4BA9F8B96944911AE706A74DB1628DB&lt;/guid&gt;&#10;                    &lt;answertext&gt;Transgression&lt;/answertext&gt;&#10;                    &lt;valuetype&gt;-1&lt;/valuetype&gt;&#10;                &lt;/answer&gt;&#10;                &lt;answer&gt;&#10;                    &lt;guid&gt;C5988DF72393458EA89E199D886DA03A&lt;/guid&gt;&#10;                    &lt;answertext&gt;Complia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75C631D5E83409D804761B0B57F78DA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6825166F7874C39B76DC9756400F37B&lt;/guid&gt;&#10;        &lt;description /&gt;&#10;        &lt;date&gt;7/11/2015 10:01:2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71B20D3DB64D1A9DA1AF549B34F34A&lt;/guid&gt;&#10;            &lt;repollguid&gt;1D9F8E0D359942D1A63CA718B71BCA58&lt;/repollguid&gt;&#10;            &lt;sourceid&gt;7727661F6FFF4FF6A5FE961ACA32DF95&lt;/sourceid&gt;&#10;            &lt;questiontext&gt;Becoming too familiar with subordinates; often results in difficulty leading them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1A1048468B644769582750023A2F48E&lt;/guid&gt;&#10;                    &lt;answertext&gt;Fraternizing&lt;/answertext&gt;&#10;                    &lt;valuetype&gt;-1&lt;/valuetype&gt;&#10;                &lt;/answer&gt;&#10;                &lt;answer&gt;&#10;                    &lt;guid&gt;F8B173E97E0F4C8E8E7745FD20387D46&lt;/guid&gt;&#10;                    &lt;answertext&gt;Knowledgeable&lt;/answertext&gt;&#10;                    &lt;valuetype&gt;-1&lt;/valuetype&gt;&#10;                &lt;/answer&gt;&#10;                &lt;answer&gt;&#10;                    &lt;guid&gt;7E2CB503C704455DA6F81EA92F915397&lt;/guid&gt;&#10;                    &lt;answertext&gt;Familiarity&lt;/answertext&gt;&#10;                    &lt;valuetype&gt;1&lt;/valuetype&gt;&#10;                &lt;/answer&gt;&#10;                &lt;answer&gt;&#10;                    &lt;guid&gt;AE70BDB0B9DB43A889EF71B3BA313A07&lt;/guid&gt;&#10;                    &lt;answertext&gt;Experience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31503935506D46E494A44C31A5B3C82E&lt;/guid&gt;&#10;            &lt;repollguid&gt;72EB8ABF216548FEB8BE3B4AE4452A9C&lt;/repollguid&gt;&#10;            &lt;sourceid&gt;374F1F5BF5164A0B8B4ECC0AB243F8CD&lt;/sourceid&gt;&#10;            &lt;questiontext&gt;Explain what discipline is and the benefits to a military unit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982F826EE184E80BE82CD393CA96F49&lt;/guid&gt;&#10;        &lt;description /&gt;&#10;        &lt;date&gt;7/11/2015 10:01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8C308AA2BE4657BAB3993452A25F09&lt;/guid&gt;&#10;            &lt;repollguid&gt;AF526427F3FD45A6B929281800A98510&lt;/repollguid&gt;&#10;            &lt;sourceid&gt;0ECC6C856A7A4F75A082D1F222C7A8E4&lt;/sourceid&gt;&#10;            &lt;questiontext&gt;How ready are you to learn today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E7AB80A60D7469BAE272DAE08CAB652&lt;/guid&gt;&#10;                    &lt;answertext&gt;Distracted - I’ll admit, my mind is elsewhere.&lt;/answertext&gt;&#10;                    &lt;valuetype&gt;0&lt;/valuetype&gt;&#10;                &lt;/answer&gt;&#10;                &lt;answer&gt;&#10;                    &lt;guid&gt;59CB3EF45BA74278A03B463EE5256D5C&lt;/guid&gt;&#10;                    &lt;answertext&gt;Tired - I feel a bit worn down.&lt;/answertext&gt;&#10;                    &lt;valuetype&gt;0&lt;/valuetype&gt;&#10;                &lt;/answer&gt;&#10;                &lt;answer&gt;&#10;                    &lt;guid&gt;5A09B2020E7E4EE398C4A737C42B889A&lt;/guid&gt;&#10;                    &lt;answertext&gt;Focused - I’m on it.&lt;/answertext&gt;&#10;                    &lt;valuetype&gt;0&lt;/valuetype&gt;&#10;                &lt;/answer&gt;&#10;                &lt;answer&gt;&#10;                    &lt;guid&gt;F90C5F552E1D410D8A06B5A09A23F95E&lt;/guid&gt;&#10;                    &lt;answertext&gt;Energized -  I am a superhero!! 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7B54E4ACB88743768CA73D9455806145&lt;/guid&gt;&#10;        &lt;description /&gt;&#10;        &lt;date&gt;6/2/2015 4:33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40150F86A04AADA5322031651C2535&lt;/guid&gt;&#10;            &lt;repollguid&gt;A7B37FC1B826477DB97317A000F440D3&lt;/repollguid&gt;&#10;            &lt;sourceid&gt;B4EBF4EE1CFD4752A44D1173EBC2E579&lt;/sourceid&gt;&#10;            &lt;questiontext&gt;Both fraternization and sexual harassment are subject to separation from the service. 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5218FD1C4AB84454A1B5112DD15CED11&lt;/guid&gt;&#10;                    &lt;answertext&gt;True&lt;/answertext&gt;&#10;                    &lt;valuetype&gt;1&lt;/valuetype&gt;&#10;                &lt;/answer&gt;&#10;                &lt;answer&gt;&#10;                    &lt;guid&gt;CEFA954A5FF24AB1BBE44CC214525129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1"/>
  <p:tag name="NUMBERFORMAT" val="3"/>
  <p:tag name="COLORTYPE" val="SCHE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7436FA3DC23410C85CBA77748985604&lt;/guid&gt;&#10;        &lt;description /&gt;&#10;        &lt;date&gt;7/11/2015 10:01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524C4E29311436F89164471CE082F8E&lt;/guid&gt;&#10;            &lt;repollguid&gt;D7A3020FD53B4D50A1546F64D3CFA62C&lt;/repollguid&gt;&#10;            &lt;sourceid&gt;24B8631368454A3C99DCC0AAD93ED269&lt;/sourceid&gt;&#10;            &lt;questiontext&gt;______ are formal rules that are put into effect by duly constituted authority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47249E4F4154E03A30C1C341BF51817&lt;/guid&gt;&#10;                    &lt;answertext&gt;Disciplines&lt;/answertext&gt;&#10;                    &lt;valuetype&gt;-1&lt;/valuetype&gt;&#10;                &lt;/answer&gt;&#10;                &lt;answer&gt;&#10;                    &lt;guid&gt;1D082EDD59A342AFB3054ADB12B79611&lt;/guid&gt;&#10;                    &lt;answertext&gt;Conventions&lt;/answertext&gt;&#10;                    &lt;valuetype&gt;-1&lt;/valuetype&gt;&#10;                &lt;/answer&gt;&#10;                &lt;answer&gt;&#10;                    &lt;guid&gt;ACB7395B4C2549F480F6CF260E066429&lt;/guid&gt;&#10;                    &lt;answertext&gt;Regulations&lt;/answertext&gt;&#10;                    &lt;valuetype&gt;-1&lt;/valuetype&gt;&#10;                &lt;/answer&gt;&#10;                &lt;answer&gt;&#10;                    &lt;guid&gt;A98FB3C8DAFE4981A2603B4C3E7B3C30&lt;/guid&gt;&#10;                    &lt;answertext&gt;Law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5810CC1A94F4D52A1F0C707A8FDF71D&lt;/guid&gt;&#10;        &lt;description /&gt;&#10;        &lt;date&gt;7/11/2015 10:01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C2688C1829746F290CB4E569B994320&lt;/guid&gt;&#10;            &lt;repollguid&gt;89E48AB1EA644F2DA9D67CDA0D33916E&lt;/repollguid&gt;&#10;            &lt;sourceid&gt;1D159238FEDA4655A82B3F586F8D5E4E&lt;/sourceid&gt;&#10;            &lt;questiontext&gt;Which of the following are true about discipline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4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CC710B2119D24FAA92FAD47BF989AA0B&lt;/guid&gt;&#10;                    &lt;answertext&gt;Discipline is the basis of democracy.&lt;/answertext&gt;&#10;                    &lt;valuetype&gt;1&lt;/valuetype&gt;&#10;                &lt;/answer&gt;&#10;                &lt;answer&gt;&#10;                    &lt;guid&gt;898843FA39514B73A1EA690CE80E6BFA&lt;/guid&gt;&#10;                    &lt;answertext&gt;Discipline requires rules of conduct that are not desired in civilized society.&lt;/answertext&gt;&#10;                    &lt;valuetype&gt;-1&lt;/valuetype&gt;&#10;                &lt;/answer&gt;&#10;                &lt;answer&gt;&#10;                    &lt;guid&gt;E94BAFA872C04C83B2ACEE1F296EDDD3&lt;/guid&gt;&#10;                    &lt;answertext&gt;Discipline deprives individuals of fundamental rights.&lt;/answertext&gt;&#10;                    &lt;valuetype&gt;-1&lt;/valuetype&gt;&#10;                &lt;/answer&gt;&#10;                &lt;answer&gt;&#10;                    &lt;guid&gt;CE8E43188B6B4794BC3AE7B521BD7369&lt;/guid&gt;&#10;                    &lt;answertext&gt;Discipline protects everyone’s equal rights.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1EDF56671E04329BB240ED0CEE579AA&lt;/guid&gt;&#10;        &lt;description /&gt;&#10;        &lt;date&gt;7/11/2015 10:01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0F000096A74C239AF14D04EB07AD56&lt;/guid&gt;&#10;            &lt;repollguid&gt;AB45DD8CA99C4B6A9FD693BFA8EE7887&lt;/repollguid&gt;&#10;            &lt;sourceid&gt;D36F8D9AEAA74D3C8B26A7779F0B2FB9&lt;/sourceid&gt;&#10;            &lt;questiontext&gt;Which of the following statements is true? Self-disciplined people…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F07F448F43C40D3A7B6BECE2DF4B3C4&lt;/guid&gt;&#10;                    &lt;answertext&gt;need high levels of supervision.&lt;/answertext&gt;&#10;                    &lt;valuetype&gt;-1&lt;/valuetype&gt;&#10;                &lt;/answer&gt;&#10;                &lt;answer&gt;&#10;                    &lt;guid&gt;34E1DA4F87D84EA19F9303B5AB15014E&lt;/guid&gt;&#10;                    &lt;answertext&gt;realize there is no need for self-control.&lt;/answertext&gt;&#10;                    &lt;valuetype&gt;-1&lt;/valuetype&gt;&#10;                &lt;/answer&gt;&#10;                &lt;answer&gt;&#10;                    &lt;guid&gt;9F5D5182854E4635B0A0F765A6B6F66E&lt;/guid&gt;&#10;                    &lt;answertext&gt;develop self-discipline by repeatedly practicing self-control in day-to-day life.&lt;/answertext&gt;&#10;                    &lt;valuetype&gt;1&lt;/valuetype&gt;&#10;                &lt;/answer&gt;&#10;                &lt;answer&gt;&#10;                    &lt;guid&gt;230FC570215C4975A8EDBD3CD7315F84&lt;/guid&gt;&#10;                    &lt;answertext&gt;are the ones who break down in the face of hardship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F870C45F3AE451CB5B447E4CDD81848&lt;/guid&gt;&#10;        &lt;description /&gt;&#10;        &lt;date&gt;7/11/2015 10:01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95D88DB24E4C2EA2F1EFFAB58E8EA0&lt;/guid&gt;&#10;            &lt;repollguid&gt;BE1E8F30BBFD4DB0A8F6B17719CFCFCD&lt;/repollguid&gt;&#10;            &lt;sourceid&gt;E515E43985754DFB85777865C3EE0739&lt;/sourceid&gt;&#10;            &lt;questiontext&gt;What is the most important key to successful disciplin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1CE91FD28B34EF8AED78EB6E3C243BC&lt;/guid&gt;&#10;                    &lt;answertext&gt;Friendliness&lt;/answertext&gt;&#10;                    &lt;valuetype&gt;-1&lt;/valuetype&gt;&#10;                &lt;/answer&gt;&#10;                &lt;answer&gt;&#10;                    &lt;guid&gt;C6FBABA29D72479B93A941240C7D2594&lt;/guid&gt;&#10;                    &lt;answertext&gt;Consistency&lt;/answertext&gt;&#10;                    &lt;valuetype&gt;1&lt;/valuetype&gt;&#10;                &lt;/answer&gt;&#10;                &lt;answer&gt;&#10;                    &lt;guid&gt;C4876D66DBF2422C98DBF8450CAFCF31&lt;/guid&gt;&#10;                    &lt;answertext&gt;Aloofness&lt;/answertext&gt;&#10;                    &lt;valuetype&gt;-1&lt;/valuetype&gt;&#10;                &lt;/answer&gt;&#10;                &lt;answer&gt;&#10;                    &lt;guid&gt;984DC45215394B1A9D736CF2382FC1EB&lt;/guid&gt;&#10;                    &lt;answertext&gt;Delay&lt;/answertext&gt;&#10;                    &lt;valuetype&gt;-1&lt;/valuetype&gt;&#10;                &lt;/answer&gt;&#10;                &lt;answer&gt;&#10;                    &lt;guid&gt;E30BC6D42AE74C70B5805C706A642AEB&lt;/guid&gt;&#10;                    &lt;answertext&gt;Lenienc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COLORTYPE" val="SCHEME"/>
  <p:tag name="DEFINEDCOLORS" val="3,6,10,45,32,50,13,4,9,55,1"/>
  <p:tag name="LABELFORMAT" val="1"/>
  <p:tag name="NUMBERFORMAT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9F46976C08649EEBEDE961E5A6E0A58&lt;/guid&gt;&#10;        &lt;description /&gt;&#10;        &lt;date&gt;7/11/2015 10:01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1AAF157213E4B648BE85ED4E9AF5302&lt;/guid&gt;&#10;            &lt;repollguid&gt;8F9EAB7E60B9490FAA38E1F1ACAAF5A8&lt;/repollguid&gt;&#10;            &lt;sourceid&gt;B673CDD49F154E91B20E6B2D62AB9290&lt;/sourceid&gt;&#10;            &lt;questiontext&gt;Becoming overly familiar or developing close personal relationships with personnel of lower rank, especially those in their immediate chain of command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9EEB373FDAA4EFFA273DB48D7847E47&lt;/guid&gt;&#10;                    &lt;answertext&gt;Ignorance&lt;/answertext&gt;&#10;                    &lt;valuetype&gt;-1&lt;/valuetype&gt;&#10;                &lt;/answer&gt;&#10;                &lt;answer&gt;&#10;                    &lt;guid&gt;BF6888918CA242129D99FD5D5A6D5462&lt;/guid&gt;&#10;                    &lt;answertext&gt;Fraternization&lt;/answertext&gt;&#10;                    &lt;valuetype&gt;1&lt;/valuetype&gt;&#10;                &lt;/answer&gt;&#10;                &lt;answer&gt;&#10;                    &lt;guid&gt;231815CF63D7408E878EBB544E0F93FE&lt;/guid&gt;&#10;                    &lt;answertext&gt;Association&lt;/answertext&gt;&#10;                    &lt;valuetype&gt;-1&lt;/valuetype&gt;&#10;                &lt;/answer&gt;&#10;                &lt;answer&gt;&#10;                    &lt;guid&gt;87026AFDED40471ABC9E22C355FF09D5&lt;/guid&gt;&#10;                    &lt;answertext&gt;Antagonis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0B47F05553384C1B806A3CC8AF61A4C3&lt;/guid&gt;&#10;            &lt;repollguid&gt;72EB8ABF216548FEB8BE3B4AE4452A9C&lt;/repollguid&gt;&#10;            &lt;sourceid&gt;374F1F5BF5164A0B8B4ECC0AB243F8CD&lt;/sourceid&gt;&#10;            &lt;questiontext&gt;Discuss the differences between friendship, friendliness, familiarity, and fraternization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DEFDD23F68E478798FC5400123180AF&lt;/guid&gt;&#10;        &lt;description /&gt;&#10;        &lt;date&gt;7/11/2015 10:0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7D38485EDD4F1C9726B60829FE5B2C&lt;/guid&gt;&#10;            &lt;repollguid&gt;751DE0B113D64BEBB1EC4C3954DD3813&lt;/repollguid&gt;&#10;            &lt;sourceid&gt;D87A5307C7A146B69337F952F629D841&lt;/sourceid&gt;&#10;            &lt;questiontext&gt;Which of the following is an example of moral courag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F9910C4155B407C80AABE630A548868&lt;/guid&gt;&#10;                    &lt;answertext&gt;Helping to rescue someone who has fallen over a cliff&lt;/answertext&gt;&#10;                    &lt;valuetype&gt;-1&lt;/valuetype&gt;&#10;                &lt;/answer&gt;&#10;                &lt;answer&gt;&#10;                    &lt;guid&gt;607DDE1ED7114BFAB085790371E36122&lt;/guid&gt;&#10;                    &lt;answertext&gt;Pointing out to your teacher that you actually had a higher quiz score than he gave you&lt;/answertext&gt;&#10;                    &lt;valuetype&gt;-1&lt;/valuetype&gt;&#10;                &lt;/answer&gt;&#10;                &lt;answer&gt;&#10;                    &lt;guid&gt;159FDDA8B2F7415A84CD614CC01CE198&lt;/guid&gt;&#10;                    &lt;answertext&gt;Pointing out to your teacher that you actually had a lower quiz score than he gave you&lt;/answertext&gt;&#10;                    &lt;valuetype&gt;1&lt;/valuetype&gt;&#10;                &lt;/answer&gt;&#10;                &lt;answer&gt;&#10;                    &lt;guid&gt;66EBB7A13E954167919EDA4CDA86BAC2&lt;/guid&gt;&#10;                    &lt;answertext&gt;All of these are examples of moral courage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D3BF04FBBF24D5F9197EBDFB4215B7D&lt;/guid&gt;&#10;        &lt;description /&gt;&#10;        &lt;date&gt;7/11/2015 10:0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B5F5F8C747D4D6BA69DC5E456A5463C&lt;/guid&gt;&#10;            &lt;repollguid&gt;4BA800A320884D3F96F3B6A11DD64BC5&lt;/repollguid&gt;&#10;            &lt;sourceid&gt;4E15F1B9334B4CE783A9F8AC335A2FD3&lt;/sourceid&gt;&#10;            &lt;questiontext&gt;After a long day of training, a sailor is complaining of stiff shoulders. Another sailor overhears this complaint and starts rubbing her shoulders. This could be construed a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466A12F8434CE388A9A9974F44F4C5&lt;/guid&gt;&#10;                    &lt;answertext&gt;fraternization.&lt;/answertext&gt;&#10;                    &lt;valuetype&gt;-1&lt;/valuetype&gt;&#10;                &lt;/answer&gt;&#10;                &lt;answer&gt;&#10;                    &lt;guid&gt;3CF661D2E4F445699E5BF024801B01C2&lt;/guid&gt;&#10;                    &lt;answertext&gt;familiarity.&lt;/answertext&gt;&#10;                    &lt;valuetype&gt;-1&lt;/valuetype&gt;&#10;                &lt;/answer&gt;&#10;                &lt;answer&gt;&#10;                    &lt;guid&gt;1DBBF82E2B1447A59CA85DDD265DBEAB&lt;/guid&gt;&#10;                    &lt;answertext&gt;human nature.&lt;/answertext&gt;&#10;                    &lt;valuetype&gt;-1&lt;/valuetype&gt;&#10;                &lt;/answer&gt;&#10;                &lt;answer&gt;&#10;                    &lt;guid&gt;05617B7320C4406CBCB2965089EFE3C1&lt;/guid&gt;&#10;                    &lt;answertext&gt;sexual harassment.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TeamMVP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67F7F69C7F04BBB8E2ADE36DD211EF3&lt;/guid&gt;&#10;        &lt;description /&gt;&#10;        &lt;date&gt;7/11/2015 10:0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2930C9E75C24B1784FAC25EA2E93FFE&lt;/guid&gt;&#10;            &lt;repollguid&gt;99F9ECE3C62F4F7D92BE7CFCD07512AE&lt;/repollguid&gt;&#10;            &lt;sourceid&gt;3F776309C4374BA3B03E909BD42631AD&lt;/sourceid&gt;&#10;            &lt;questiontext&gt;Unsolicited or otherwise undesirable or inappropriate advances of one service member toward another based on sexual attraction, especially involving promises, rewards, or threats of punishment or other forms of intimidation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26C78DBC38647A39D7ED1C4E344F469&lt;/guid&gt;&#10;                    &lt;answertext&gt;Fraternization&lt;/answertext&gt;&#10;                    &lt;valuetype&gt;-1&lt;/valuetype&gt;&#10;                &lt;/answer&gt;&#10;                &lt;answer&gt;&#10;                    &lt;guid&gt;DA3F1D44870D4BF3B87EA553B2DA3471&lt;/guid&gt;&#10;                    &lt;answertext&gt;Bribery&lt;/answertext&gt;&#10;                    &lt;valuetype&gt;-1&lt;/valuetype&gt;&#10;                &lt;/answer&gt;&#10;                &lt;answer&gt;&#10;                    &lt;guid&gt;22769DCD268F40DBBE2761B40656D63D&lt;/guid&gt;&#10;                    &lt;answertext&gt;Infraction&lt;/answertext&gt;&#10;                    &lt;valuetype&gt;-1&lt;/valuetype&gt;&#10;                &lt;/answer&gt;&#10;                &lt;answer&gt;&#10;                    &lt;guid&gt;6720E19F0B0043E597C79C8A41906642&lt;/guid&gt;&#10;                    &lt;answertext&gt;Sexual Harassment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>
          <a:noFill/>
        </a:ln>
        <a:effectLst/>
        <a:extLst/>
      </a:spPr>
      <a:bodyPr wrap="square" lIns="0" tIns="0" rIns="0" bIns="0" rtlCol="0" anchor="ctr">
        <a:spAutoFit/>
      </a:bodyPr>
      <a:lstStyle>
        <a:defPPr algn="ctr">
          <a:spcBef>
            <a:spcPct val="0"/>
          </a:spcBef>
          <a:spcAft>
            <a:spcPts val="1200"/>
          </a:spcAft>
          <a:buFontTx/>
          <a:buNone/>
          <a:defRPr sz="2800" dirty="0">
            <a:solidFill>
              <a:schemeClr val="bg1"/>
            </a:solidFill>
            <a:latin typeface="+mn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19435</TotalTime>
  <Words>2044</Words>
  <Application>Microsoft Office PowerPoint</Application>
  <PresentationFormat>On-screen Show (4:3)</PresentationFormat>
  <Paragraphs>429</Paragraphs>
  <Slides>62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Wingdings 2</vt:lpstr>
      <vt:lpstr>NJROTC Slide Template- FINAL PAMx</vt:lpstr>
      <vt:lpstr>NJROTC Slide Template- FINAL</vt:lpstr>
      <vt:lpstr>Custom Design</vt:lpstr>
      <vt:lpstr>TPC JROTC</vt:lpstr>
      <vt:lpstr>2_TPC JROTC</vt:lpstr>
      <vt:lpstr>1_TPC JROTC</vt:lpstr>
      <vt:lpstr>3_TPC JROTC</vt:lpstr>
      <vt:lpstr>4_TPC JROTC</vt:lpstr>
      <vt:lpstr>Module 2 – Leadership</vt:lpstr>
      <vt:lpstr>PowerPoint Presentation</vt:lpstr>
      <vt:lpstr>PowerPoint Presentation</vt:lpstr>
      <vt:lpstr>Key Term Questions Slide Index</vt:lpstr>
      <vt:lpstr>Team Assignment</vt:lpstr>
      <vt:lpstr>Becoming overly familiar or developing close personal relationships with personnel of lower rank, especially those in their immediate chain of command </vt:lpstr>
      <vt:lpstr>Unsolicited or otherwise undesirable or inappropriate advances of one service member toward another based on sexual attraction, especially involving promises, rewards, or threats of punishment or other forms of intimidation </vt:lpstr>
      <vt:lpstr>When related to disciplinary action, it penalizes good people while favoring bad ones</vt:lpstr>
      <vt:lpstr>A violation or infringement of a law, agreement, or set of rules</vt:lpstr>
      <vt:lpstr>Becoming too familiar with subordinates; often results in difficulty leading them</vt:lpstr>
      <vt:lpstr>PowerPoint Presentation</vt:lpstr>
      <vt:lpstr>PowerPoint Presentation</vt:lpstr>
      <vt:lpstr>PowerPoint Presentation</vt:lpstr>
      <vt:lpstr>Explain what discipline is and the benefits to a military unit.</vt:lpstr>
      <vt:lpstr>How ready are you to learn today?</vt:lpstr>
      <vt:lpstr>Both fraternization and sexual harassment are subject to separation from the service.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______ are formal rules that are put into effect by duly constituted authority.</vt:lpstr>
      <vt:lpstr>Which of the following are true about discipline? (Input all that apply, then push the ENTER button.)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statements is true? Self-disciplined people…</vt:lpstr>
      <vt:lpstr>What is the most important key to successful discipline?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the differences between friendship, friendliness, familiarity, and fraternization.</vt:lpstr>
      <vt:lpstr>Which of the following is an example of moral courage?</vt:lpstr>
      <vt:lpstr>After a long day of training, a sailor is complaining of stiff shoulders. Another sailor overhears this complaint and starts rubbing her shoulders. This could be construed as</vt:lpstr>
      <vt:lpstr>PowerPoint Presentation</vt:lpstr>
      <vt:lpstr>Leaderboard</vt:lpstr>
      <vt:lpstr>PowerPoint Presentation</vt:lpstr>
      <vt:lpstr>Team MVP</vt:lpstr>
      <vt:lpstr>Whiteboard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Andy's New Dell</cp:lastModifiedBy>
  <cp:revision>1083</cp:revision>
  <dcterms:created xsi:type="dcterms:W3CDTF">2013-10-17T03:56:20Z</dcterms:created>
  <dcterms:modified xsi:type="dcterms:W3CDTF">2015-09-21T16:16:06Z</dcterms:modified>
</cp:coreProperties>
</file>